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3" r:id="rId3"/>
    <p:sldId id="262" r:id="rId4"/>
    <p:sldId id="261" r:id="rId5"/>
    <p:sldId id="258" r:id="rId6"/>
    <p:sldId id="259" r:id="rId7"/>
    <p:sldId id="260" r:id="rId8"/>
    <p:sldId id="264" r:id="rId9"/>
    <p:sldId id="265"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825"/>
    <a:srgbClr val="1E41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1" autoAdjust="0"/>
    <p:restoredTop sz="96807" autoAdjust="0"/>
  </p:normalViewPr>
  <p:slideViewPr>
    <p:cSldViewPr snapToGrid="0">
      <p:cViewPr varScale="1">
        <p:scale>
          <a:sx n="126" d="100"/>
          <a:sy n="126" d="100"/>
        </p:scale>
        <p:origin x="1098" y="120"/>
      </p:cViewPr>
      <p:guideLst>
        <p:guide orient="horz" pos="2160"/>
        <p:guide pos="2880"/>
      </p:guideLst>
    </p:cSldViewPr>
  </p:slideViewPr>
  <p:notesTextViewPr>
    <p:cViewPr>
      <p:scale>
        <a:sx n="1" d="1"/>
        <a:sy n="1" d="1"/>
      </p:scale>
      <p:origin x="0" y="0"/>
    </p:cViewPr>
  </p:notesTextViewPr>
  <p:notesViewPr>
    <p:cSldViewPr snapToGrid="0">
      <p:cViewPr varScale="1">
        <p:scale>
          <a:sx n="99" d="100"/>
          <a:sy n="99"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18DF2C-A08D-46F6-A61F-EA3389AA37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1C577A9-254C-4741-A38B-396C866F55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74BB30-39EA-4814-9156-285CE4BE16EB}" type="datetimeFigureOut">
              <a:rPr lang="en-US" smtClean="0"/>
              <a:t>3/12/2020</a:t>
            </a:fld>
            <a:endParaRPr lang="en-US"/>
          </a:p>
        </p:txBody>
      </p:sp>
      <p:sp>
        <p:nvSpPr>
          <p:cNvPr id="4" name="Footer Placeholder 3">
            <a:extLst>
              <a:ext uri="{FF2B5EF4-FFF2-40B4-BE49-F238E27FC236}">
                <a16:creationId xmlns:a16="http://schemas.microsoft.com/office/drawing/2014/main" id="{811C0BF8-E679-4145-9798-874E5DD69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F0289E-220B-4F1F-9D5F-26386B1AB3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32A624E-46F9-42B5-8A29-2171BD26C948}" type="slidenum">
              <a:rPr lang="en-US" smtClean="0"/>
              <a:t>‹#›</a:t>
            </a:fld>
            <a:endParaRPr lang="en-US"/>
          </a:p>
        </p:txBody>
      </p:sp>
    </p:spTree>
    <p:extLst>
      <p:ext uri="{BB962C8B-B14F-4D97-AF65-F5344CB8AC3E}">
        <p14:creationId xmlns:p14="http://schemas.microsoft.com/office/powerpoint/2010/main" val="229779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F3AAC-2B43-41C1-8D74-164E98C01737}" type="datetimeFigureOut">
              <a:rPr lang="en-US" smtClean="0"/>
              <a:t>3/12/2020</a:t>
            </a:fld>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811AC-DDDF-4D57-94CD-34F32A7D5E8F}" type="slidenum">
              <a:rPr lang="en-US" smtClean="0"/>
              <a:t>‹#›</a:t>
            </a:fld>
            <a:endParaRPr lang="en-US"/>
          </a:p>
        </p:txBody>
      </p:sp>
      <p:sp>
        <p:nvSpPr>
          <p:cNvPr id="8" name="Notes Placeholder 7">
            <a:extLst>
              <a:ext uri="{FF2B5EF4-FFF2-40B4-BE49-F238E27FC236}">
                <a16:creationId xmlns:a16="http://schemas.microsoft.com/office/drawing/2014/main" id="{3F25D715-2C45-4C07-9422-FBBE218C71C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Image Placeholder 8">
            <a:extLst>
              <a:ext uri="{FF2B5EF4-FFF2-40B4-BE49-F238E27FC236}">
                <a16:creationId xmlns:a16="http://schemas.microsoft.com/office/drawing/2014/main" id="{4CECC9CC-3893-4BAD-9EB1-85D01EB7EA0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2428127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Presentation Title</a:t>
            </a:r>
          </a:p>
        </p:txBody>
      </p:sp>
      <p:sp>
        <p:nvSpPr>
          <p:cNvPr id="17" name="Text Placeholder 16">
            <a:extLst>
              <a:ext uri="{FF2B5EF4-FFF2-40B4-BE49-F238E27FC236}">
                <a16:creationId xmlns:a16="http://schemas.microsoft.com/office/drawing/2014/main" id="{5577ECCB-0C81-4AC8-AF42-B1CBA53CCABA}"/>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Presentation Subtitle</a:t>
            </a:r>
          </a:p>
        </p:txBody>
      </p:sp>
      <p:sp>
        <p:nvSpPr>
          <p:cNvPr id="24" name="Picture Placeholder 23">
            <a:extLst>
              <a:ext uri="{FF2B5EF4-FFF2-40B4-BE49-F238E27FC236}">
                <a16:creationId xmlns:a16="http://schemas.microsoft.com/office/drawing/2014/main" id="{E6E1AF59-7C01-4B7A-8070-4281697D45F4}"/>
              </a:ext>
            </a:extLst>
          </p:cNvPr>
          <p:cNvSpPr>
            <a:spLocks noGrp="1"/>
          </p:cNvSpPr>
          <p:nvPr>
            <p:ph type="pic" sz="quarter" idx="12" hasCustomPrompt="1"/>
          </p:nvPr>
        </p:nvSpPr>
        <p:spPr>
          <a:xfrm>
            <a:off x="0" y="1455116"/>
            <a:ext cx="9144000" cy="4418990"/>
          </a:xfrm>
          <a:prstGeom prst="rect">
            <a:avLst/>
          </a:prstGeom>
          <a:blipFill>
            <a:blip r:embed="rId2"/>
            <a:tile tx="0" ty="0" sx="100000" sy="100000" flip="none" algn="tl"/>
          </a:blipFill>
        </p:spPr>
        <p:txBody>
          <a:bodyPr/>
          <a:lstStyle>
            <a:lvl1pPr marL="0" indent="0">
              <a:buNone/>
              <a:defRPr/>
            </a:lvl1pPr>
          </a:lstStyle>
          <a:p>
            <a:r>
              <a:rPr lang="en-US" dirty="0"/>
              <a:t>Insert image</a:t>
            </a:r>
          </a:p>
        </p:txBody>
      </p:sp>
      <p:sp>
        <p:nvSpPr>
          <p:cNvPr id="4" name="Text Placeholder 3">
            <a:extLst>
              <a:ext uri="{FF2B5EF4-FFF2-40B4-BE49-F238E27FC236}">
                <a16:creationId xmlns:a16="http://schemas.microsoft.com/office/drawing/2014/main" id="{FC4AD2C9-0724-4B16-B3F6-418BE7ACC74A}"/>
              </a:ext>
            </a:extLst>
          </p:cNvPr>
          <p:cNvSpPr>
            <a:spLocks noGrp="1"/>
          </p:cNvSpPr>
          <p:nvPr>
            <p:ph type="body" sz="quarter" idx="13" hasCustomPrompt="1"/>
          </p:nvPr>
        </p:nvSpPr>
        <p:spPr bwMode="white">
          <a:xfrm>
            <a:off x="6254496" y="6194250"/>
            <a:ext cx="2392744" cy="563169"/>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a:t>
            </a:r>
          </a:p>
          <a:p>
            <a:pPr lvl="0"/>
            <a:r>
              <a:rPr lang="en-US" dirty="0"/>
              <a:t>Presentation Title</a:t>
            </a:r>
          </a:p>
        </p:txBody>
      </p:sp>
      <p:cxnSp>
        <p:nvCxnSpPr>
          <p:cNvPr id="6" name="Straight Connector 5">
            <a:extLst>
              <a:ext uri="{FF2B5EF4-FFF2-40B4-BE49-F238E27FC236}">
                <a16:creationId xmlns:a16="http://schemas.microsoft.com/office/drawing/2014/main" id="{48AC2007-A99A-4FF7-A2F9-39DD23F54229}"/>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6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5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Present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E9EA-6221-4D0E-BF42-9385EB99A73E}"/>
              </a:ext>
            </a:extLst>
          </p:cNvPr>
          <p:cNvSpPr>
            <a:spLocks noGrp="1"/>
          </p:cNvSpPr>
          <p:nvPr>
            <p:ph type="title" hasCustomPrompt="1"/>
          </p:nvPr>
        </p:nvSpPr>
        <p:spPr bwMode="white">
          <a:xfrm>
            <a:off x="753467" y="87150"/>
            <a:ext cx="7637068" cy="637057"/>
          </a:xfrm>
          <a:prstGeom prst="rect">
            <a:avLst/>
          </a:prstGeom>
        </p:spPr>
        <p:txBody>
          <a:bodyPr/>
          <a:lstStyle>
            <a:lvl1pPr>
              <a:defRPr sz="4000">
                <a:solidFill>
                  <a:schemeClr val="bg1"/>
                </a:solidFill>
                <a:latin typeface="Bahnschrift" panose="020B0502040204020203" pitchFamily="34" charset="0"/>
              </a:defRPr>
            </a:lvl1pPr>
          </a:lstStyle>
          <a:p>
            <a:r>
              <a:rPr lang="en-US" dirty="0"/>
              <a:t>Slide Title</a:t>
            </a:r>
          </a:p>
        </p:txBody>
      </p:sp>
      <p:sp>
        <p:nvSpPr>
          <p:cNvPr id="5" name="Text Placeholder 4">
            <a:extLst>
              <a:ext uri="{FF2B5EF4-FFF2-40B4-BE49-F238E27FC236}">
                <a16:creationId xmlns:a16="http://schemas.microsoft.com/office/drawing/2014/main" id="{3E256F4E-3DD4-4DAF-93F7-000AEF3011CB}"/>
              </a:ext>
            </a:extLst>
          </p:cNvPr>
          <p:cNvSpPr>
            <a:spLocks noGrp="1"/>
          </p:cNvSpPr>
          <p:nvPr>
            <p:ph type="body" sz="quarter" idx="10" hasCustomPrompt="1"/>
          </p:nvPr>
        </p:nvSpPr>
        <p:spPr bwMode="white">
          <a:xfrm>
            <a:off x="7278624" y="6119167"/>
            <a:ext cx="1367712" cy="637057"/>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sp>
        <p:nvSpPr>
          <p:cNvPr id="9" name="Text Placeholder 8">
            <a:extLst>
              <a:ext uri="{FF2B5EF4-FFF2-40B4-BE49-F238E27FC236}">
                <a16:creationId xmlns:a16="http://schemas.microsoft.com/office/drawing/2014/main" id="{8C6243EF-40B9-406A-940C-FBF68A2C896E}"/>
              </a:ext>
            </a:extLst>
          </p:cNvPr>
          <p:cNvSpPr>
            <a:spLocks noGrp="1"/>
          </p:cNvSpPr>
          <p:nvPr>
            <p:ph type="body" sz="quarter" idx="11" hasCustomPrompt="1"/>
          </p:nvPr>
        </p:nvSpPr>
        <p:spPr bwMode="white">
          <a:xfrm>
            <a:off x="754064" y="723901"/>
            <a:ext cx="7635875" cy="505054"/>
          </a:xfrm>
          <a:prstGeom prst="rect">
            <a:avLst/>
          </a:prstGeom>
        </p:spPr>
        <p:txBody>
          <a:bodyPr/>
          <a:lstStyle>
            <a:lvl1pPr marL="0" indent="0" algn="r">
              <a:buNone/>
              <a:defRPr sz="3000">
                <a:solidFill>
                  <a:schemeClr val="bg1"/>
                </a:solidFill>
                <a:latin typeface="Bahnschrift" panose="020B0502040204020203" pitchFamily="34" charset="0"/>
              </a:defRPr>
            </a:lvl1pPr>
          </a:lstStyle>
          <a:p>
            <a:pPr lvl="0"/>
            <a:r>
              <a:rPr lang="en-US" dirty="0"/>
              <a:t>Slide Subtitle</a:t>
            </a:r>
          </a:p>
        </p:txBody>
      </p:sp>
      <p:cxnSp>
        <p:nvCxnSpPr>
          <p:cNvPr id="6" name="Straight Connector 5">
            <a:extLst>
              <a:ext uri="{FF2B5EF4-FFF2-40B4-BE49-F238E27FC236}">
                <a16:creationId xmlns:a16="http://schemas.microsoft.com/office/drawing/2014/main" id="{3F581D46-859C-4277-B1B7-7D7F0F0E27CD}"/>
              </a:ext>
            </a:extLst>
          </p:cNvPr>
          <p:cNvCxnSpPr>
            <a:cxnSpLocks/>
          </p:cNvCxnSpPr>
          <p:nvPr userDrawn="1"/>
        </p:nvCxnSpPr>
        <p:spPr>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93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05CF637-C67D-46A3-BB4F-D4D9AC79EA52}"/>
              </a:ext>
            </a:extLst>
          </p:cNvPr>
          <p:cNvSpPr>
            <a:spLocks noChangeArrowheads="1"/>
          </p:cNvSpPr>
          <p:nvPr userDrawn="1"/>
        </p:nvSpPr>
        <p:spPr bwMode="auto">
          <a:xfrm>
            <a:off x="0" y="3218687"/>
            <a:ext cx="9144000" cy="3661258"/>
          </a:xfrm>
          <a:prstGeom prst="rect">
            <a:avLst/>
          </a:prstGeom>
          <a:solidFill>
            <a:srgbClr val="1E417C"/>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
        <p:nvSpPr>
          <p:cNvPr id="15" name="Oval 14">
            <a:extLst>
              <a:ext uri="{FF2B5EF4-FFF2-40B4-BE49-F238E27FC236}">
                <a16:creationId xmlns:a16="http://schemas.microsoft.com/office/drawing/2014/main" id="{78E03CB7-2419-488B-82C9-B73BF52EBE73}"/>
              </a:ext>
            </a:extLst>
          </p:cNvPr>
          <p:cNvSpPr/>
          <p:nvPr userDrawn="1"/>
        </p:nvSpPr>
        <p:spPr>
          <a:xfrm>
            <a:off x="2282342" y="1167662"/>
            <a:ext cx="4593947" cy="453753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itle 1">
            <a:extLst>
              <a:ext uri="{FF2B5EF4-FFF2-40B4-BE49-F238E27FC236}">
                <a16:creationId xmlns:a16="http://schemas.microsoft.com/office/drawing/2014/main" id="{7E4AE0B8-533F-4F4C-9570-2B4194F2A635}"/>
              </a:ext>
            </a:extLst>
          </p:cNvPr>
          <p:cNvSpPr>
            <a:spLocks noGrp="1"/>
          </p:cNvSpPr>
          <p:nvPr>
            <p:ph type="ctrTitle" hasCustomPrompt="1"/>
          </p:nvPr>
        </p:nvSpPr>
        <p:spPr>
          <a:xfrm rot="5400000">
            <a:off x="2640787" y="1243586"/>
            <a:ext cx="3862426" cy="3877056"/>
          </a:xfrm>
          <a:prstGeom prst="rect">
            <a:avLst/>
          </a:prstGeom>
        </p:spPr>
        <p:txBody>
          <a:bodyPr anchor="b">
            <a:prstTxWarp prst="textCircle">
              <a:avLst>
                <a:gd name="adj" fmla="val 66059"/>
              </a:avLst>
            </a:prstTxWarp>
          </a:bodyPr>
          <a:lstStyle>
            <a:lvl1pPr algn="ctr">
              <a:defRPr sz="4000">
                <a:solidFill>
                  <a:srgbClr val="1E417C"/>
                </a:solidFill>
                <a:latin typeface="Bahnschrift" panose="020B0502040204020203" pitchFamily="34" charset="0"/>
              </a:defRPr>
            </a:lvl1pPr>
          </a:lstStyle>
          <a:p>
            <a:r>
              <a:rPr lang="en-US" dirty="0"/>
              <a:t>Section Title</a:t>
            </a:r>
          </a:p>
        </p:txBody>
      </p:sp>
      <p:pic>
        <p:nvPicPr>
          <p:cNvPr id="11" name="Picture 10">
            <a:extLst>
              <a:ext uri="{FF2B5EF4-FFF2-40B4-BE49-F238E27FC236}">
                <a16:creationId xmlns:a16="http://schemas.microsoft.com/office/drawing/2014/main" id="{BC156F45-337E-44AC-BA0E-FFAA0008B63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21802" y="5663743"/>
            <a:ext cx="1579575" cy="1062587"/>
          </a:xfrm>
          <a:prstGeom prst="rect">
            <a:avLst/>
          </a:prstGeom>
        </p:spPr>
      </p:pic>
      <p:sp>
        <p:nvSpPr>
          <p:cNvPr id="24" name="Text Placeholder 23">
            <a:extLst>
              <a:ext uri="{FF2B5EF4-FFF2-40B4-BE49-F238E27FC236}">
                <a16:creationId xmlns:a16="http://schemas.microsoft.com/office/drawing/2014/main" id="{9ED4A6D8-395F-40A6-A2B6-3B33A114D41D}"/>
              </a:ext>
            </a:extLst>
          </p:cNvPr>
          <p:cNvSpPr>
            <a:spLocks noGrp="1"/>
          </p:cNvSpPr>
          <p:nvPr>
            <p:ph type="body" sz="quarter" idx="12" hasCustomPrompt="1"/>
          </p:nvPr>
        </p:nvSpPr>
        <p:spPr>
          <a:xfrm>
            <a:off x="2523744" y="1586448"/>
            <a:ext cx="4111142" cy="3844758"/>
          </a:xfrm>
          <a:prstGeom prst="rect">
            <a:avLst/>
          </a:prstGeom>
        </p:spPr>
        <p:txBody>
          <a:bodyPr>
            <a:prstTxWarp prst="textArchDown">
              <a:avLst>
                <a:gd name="adj" fmla="val 16223611"/>
              </a:avLst>
            </a:prstTxWarp>
          </a:bodyPr>
          <a:lstStyle>
            <a:lvl1pPr algn="ctr">
              <a:defRPr sz="4000">
                <a:solidFill>
                  <a:srgbClr val="1E417C"/>
                </a:solidFill>
                <a:latin typeface="Bahnschrift" panose="020B0502040204020203" pitchFamily="34" charset="0"/>
              </a:defRPr>
            </a:lvl1pPr>
          </a:lstStyle>
          <a:p>
            <a:pPr lvl="0"/>
            <a:r>
              <a:rPr lang="en-US" dirty="0"/>
              <a:t>Section Subtitle</a:t>
            </a:r>
          </a:p>
        </p:txBody>
      </p:sp>
      <p:sp>
        <p:nvSpPr>
          <p:cNvPr id="28" name="Picture Placeholder 27">
            <a:extLst>
              <a:ext uri="{FF2B5EF4-FFF2-40B4-BE49-F238E27FC236}">
                <a16:creationId xmlns:a16="http://schemas.microsoft.com/office/drawing/2014/main" id="{A9639CFF-ED04-4614-8EC0-DC7D2ED9C676}"/>
              </a:ext>
            </a:extLst>
          </p:cNvPr>
          <p:cNvSpPr>
            <a:spLocks noGrp="1" noChangeAspect="1"/>
          </p:cNvSpPr>
          <p:nvPr>
            <p:ph type="pic" sz="quarter" idx="13" hasCustomPrompt="1"/>
          </p:nvPr>
        </p:nvSpPr>
        <p:spPr>
          <a:xfrm>
            <a:off x="2831039" y="1563682"/>
            <a:ext cx="3467293" cy="3467293"/>
          </a:xfrm>
          <a:prstGeom prst="ellipse">
            <a:avLst/>
          </a:prstGeom>
          <a:blipFill>
            <a:blip r:embed="rId3">
              <a:grayscl/>
            </a:blip>
            <a:srcRect/>
            <a:stretch>
              <a:fillRect t="-272" b="-272"/>
            </a:stretch>
          </a:blipFill>
          <a:ln w="88900">
            <a:solidFill>
              <a:srgbClr val="FDB825"/>
            </a:solidFill>
          </a:ln>
        </p:spPr>
        <p:txBody>
          <a:bodyPr/>
          <a:lstStyle>
            <a:lvl1pPr marL="0" indent="0" algn="ctr">
              <a:buNone/>
              <a:defRPr/>
            </a:lvl1pPr>
          </a:lstStyle>
          <a:p>
            <a:r>
              <a:rPr lang="en-US" dirty="0"/>
              <a:t>Insert image</a:t>
            </a:r>
          </a:p>
        </p:txBody>
      </p:sp>
      <p:sp>
        <p:nvSpPr>
          <p:cNvPr id="4" name="Text Placeholder 3">
            <a:extLst>
              <a:ext uri="{FF2B5EF4-FFF2-40B4-BE49-F238E27FC236}">
                <a16:creationId xmlns:a16="http://schemas.microsoft.com/office/drawing/2014/main" id="{83424527-1C06-4F10-B31E-D8AD91778D9A}"/>
              </a:ext>
            </a:extLst>
          </p:cNvPr>
          <p:cNvSpPr>
            <a:spLocks noGrp="1"/>
          </p:cNvSpPr>
          <p:nvPr>
            <p:ph type="body" sz="quarter" idx="14" hasCustomPrompt="1"/>
          </p:nvPr>
        </p:nvSpPr>
        <p:spPr bwMode="white">
          <a:xfrm>
            <a:off x="7285940" y="6195034"/>
            <a:ext cx="1359082" cy="570318"/>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a:t>
            </a:r>
          </a:p>
          <a:p>
            <a:pPr lvl="0"/>
            <a:r>
              <a:rPr lang="en-US" dirty="0"/>
              <a:t>Presentation Title</a:t>
            </a:r>
          </a:p>
        </p:txBody>
      </p:sp>
    </p:spTree>
    <p:extLst>
      <p:ext uri="{BB962C8B-B14F-4D97-AF65-F5344CB8AC3E}">
        <p14:creationId xmlns:p14="http://schemas.microsoft.com/office/powerpoint/2010/main" val="13656464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28650" y="1608058"/>
            <a:ext cx="7886700" cy="4192896"/>
          </a:xfrm>
          <a:prstGeom prst="rect">
            <a:avLst/>
          </a:prstGeom>
        </p:spPr>
        <p:txBody>
          <a:bodyPr/>
          <a:lstStyle>
            <a:lvl1pPr marL="228600" indent="-2286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685800" indent="-228600">
              <a:buFont typeface="Arial" panose="020B0604020202020204" pitchFamily="34" charset="0"/>
              <a:buChar char="•"/>
              <a:defRPr sz="2000">
                <a:solidFill>
                  <a:schemeClr val="tx1"/>
                </a:solidFill>
                <a:latin typeface="Times New Roman" panose="02020603050405020304" pitchFamily="18" charset="0"/>
                <a:cs typeface="Times New Roman" panose="02020603050405020304" pitchFamily="18" charset="0"/>
              </a:defRPr>
            </a:lvl2pPr>
            <a:lvl3pPr marL="1143000" indent="-228600">
              <a:buFont typeface="Arial" panose="020B0604020202020204" pitchFamily="34" charset="0"/>
              <a:buChar char="•"/>
              <a:defRPr sz="1800">
                <a:solidFill>
                  <a:schemeClr val="tx1"/>
                </a:solidFill>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sz="1600">
                <a:solidFill>
                  <a:schemeClr val="tx1"/>
                </a:solidFill>
                <a:latin typeface="Times New Roman" panose="02020603050405020304" pitchFamily="18" charset="0"/>
                <a:cs typeface="Times New Roman" panose="02020603050405020304" pitchFamily="18" charset="0"/>
              </a:defRPr>
            </a:lvl4pPr>
            <a:lvl5pPr marL="2057400" indent="-228600">
              <a:buFont typeface="Arial" panose="020B0604020202020204" pitchFamily="34" charset="0"/>
              <a:buChar char="•"/>
              <a:defRPr sz="1400">
                <a:solidFill>
                  <a:schemeClr val="tx1"/>
                </a:solidFill>
                <a:latin typeface="Times New Roman" panose="02020603050405020304" pitchFamily="18" charset="0"/>
                <a:cs typeface="Times New Roman" panose="02020603050405020304" pitchFamily="18" charset="0"/>
              </a:defRPr>
            </a:lvl5pPr>
          </a:lstStyle>
          <a:p>
            <a:pPr lvl="0"/>
            <a:r>
              <a:rPr lang="en-US" dirty="0"/>
              <a:t>Bulleted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E2E96BE6-2610-42B1-BB84-B1092FDD3A4E}"/>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9" name="Text Placeholder 16">
            <a:extLst>
              <a:ext uri="{FF2B5EF4-FFF2-40B4-BE49-F238E27FC236}">
                <a16:creationId xmlns:a16="http://schemas.microsoft.com/office/drawing/2014/main" id="{17A8CC0D-E135-4A7D-BD2E-A794A2D59263}"/>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5" name="Text Placeholder 4">
            <a:extLst>
              <a:ext uri="{FF2B5EF4-FFF2-40B4-BE49-F238E27FC236}">
                <a16:creationId xmlns:a16="http://schemas.microsoft.com/office/drawing/2014/main" id="{AA28D1D2-549D-4AD8-BE6D-8ED628E9E8F4}"/>
              </a:ext>
            </a:extLst>
          </p:cNvPr>
          <p:cNvSpPr>
            <a:spLocks noGrp="1"/>
          </p:cNvSpPr>
          <p:nvPr>
            <p:ph type="body" sz="quarter" idx="11" hasCustomPrompt="1"/>
          </p:nvPr>
        </p:nvSpPr>
        <p:spPr bwMode="white">
          <a:xfrm>
            <a:off x="7271310" y="6199594"/>
            <a:ext cx="1367218" cy="665723"/>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cxnSp>
        <p:nvCxnSpPr>
          <p:cNvPr id="6" name="Straight Connector 5">
            <a:extLst>
              <a:ext uri="{FF2B5EF4-FFF2-40B4-BE49-F238E27FC236}">
                <a16:creationId xmlns:a16="http://schemas.microsoft.com/office/drawing/2014/main" id="{9FC8800D-956A-4118-83BB-3263F31EF1DF}"/>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38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3888" y="1609345"/>
            <a:ext cx="7886700" cy="4206240"/>
          </a:xfrm>
          <a:prstGeom prst="rect">
            <a:avLst/>
          </a:prstGeom>
        </p:spPr>
        <p:txBody>
          <a:bodyPr/>
          <a:lstStyle>
            <a:lvl1pPr marL="0" indent="0">
              <a:buNone/>
              <a:defRPr sz="24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Slide content.</a:t>
            </a:r>
          </a:p>
        </p:txBody>
      </p:sp>
      <p:sp>
        <p:nvSpPr>
          <p:cNvPr id="8" name="Text Placeholder 16">
            <a:extLst>
              <a:ext uri="{FF2B5EF4-FFF2-40B4-BE49-F238E27FC236}">
                <a16:creationId xmlns:a16="http://schemas.microsoft.com/office/drawing/2014/main" id="{6D6DBA7B-7EC1-49AB-A283-D0710E286767}"/>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9" name="Title 1">
            <a:extLst>
              <a:ext uri="{FF2B5EF4-FFF2-40B4-BE49-F238E27FC236}">
                <a16:creationId xmlns:a16="http://schemas.microsoft.com/office/drawing/2014/main" id="{387844AA-8B12-4CC1-AD6D-15962B61485F}"/>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4" name="Text Placeholder 3">
            <a:extLst>
              <a:ext uri="{FF2B5EF4-FFF2-40B4-BE49-F238E27FC236}">
                <a16:creationId xmlns:a16="http://schemas.microsoft.com/office/drawing/2014/main" id="{16A116D2-2A21-47A8-802C-9ABA1A758C25}"/>
              </a:ext>
            </a:extLst>
          </p:cNvPr>
          <p:cNvSpPr>
            <a:spLocks noGrp="1"/>
          </p:cNvSpPr>
          <p:nvPr>
            <p:ph type="body" sz="quarter" idx="11" hasCustomPrompt="1"/>
          </p:nvPr>
        </p:nvSpPr>
        <p:spPr bwMode="white">
          <a:xfrm>
            <a:off x="7263995" y="6194108"/>
            <a:ext cx="1381911" cy="585445"/>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cxnSp>
        <p:nvCxnSpPr>
          <p:cNvPr id="6" name="Straight Connector 5">
            <a:extLst>
              <a:ext uri="{FF2B5EF4-FFF2-40B4-BE49-F238E27FC236}">
                <a16:creationId xmlns:a16="http://schemas.microsoft.com/office/drawing/2014/main" id="{BB883AC4-A581-4D0E-9907-BF84CB332C23}"/>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08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mp; Medi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1608058"/>
            <a:ext cx="3886200" cy="4185580"/>
          </a:xfrm>
          <a:prstGeom prst="rect">
            <a:avLst/>
          </a:prstGeom>
        </p:spPr>
        <p:txBody>
          <a:bodyPr/>
          <a:lstStyle>
            <a:lvl1pPr marL="228600" indent="-228600">
              <a:buFont typeface="Arial" panose="020B0604020202020204" pitchFamily="34" charset="0"/>
              <a:buChar char="•"/>
              <a:defRPr>
                <a:solidFill>
                  <a:schemeClr val="tx1"/>
                </a:solidFill>
                <a:latin typeface="+mn-lt"/>
              </a:defRPr>
            </a:lvl1pPr>
            <a:lvl2pPr marL="685800" indent="-228600">
              <a:buFont typeface="Arial" panose="020B0604020202020204" pitchFamily="34" charset="0"/>
              <a:buChar char="•"/>
              <a:defRPr>
                <a:solidFill>
                  <a:schemeClr val="tx1"/>
                </a:solidFill>
                <a:latin typeface="+mn-lt"/>
              </a:defRPr>
            </a:lvl2pPr>
            <a:lvl3pPr marL="1143000" indent="-228600">
              <a:buFont typeface="Arial" panose="020B0604020202020204" pitchFamily="34" charset="0"/>
              <a:buChar char="•"/>
              <a:defRPr>
                <a:solidFill>
                  <a:schemeClr val="tx1"/>
                </a:solidFill>
                <a:latin typeface="+mn-lt"/>
              </a:defRPr>
            </a:lvl3pPr>
            <a:lvl4pPr marL="1600200" indent="-228600">
              <a:buFont typeface="Arial" panose="020B0604020202020204" pitchFamily="34" charset="0"/>
              <a:buChar char="•"/>
              <a:defRPr>
                <a:solidFill>
                  <a:schemeClr val="tx1"/>
                </a:solidFill>
                <a:latin typeface="+mn-lt"/>
              </a:defRPr>
            </a:lvl4pPr>
            <a:lvl5pPr marL="2057400" indent="-228600">
              <a:buFont typeface="Arial" panose="020B0604020202020204" pitchFamily="34" charset="0"/>
              <a:buChar char="•"/>
              <a:defRPr>
                <a:solidFill>
                  <a:schemeClr val="tx1"/>
                </a:solidFill>
                <a:latin typeface="+mn-lt"/>
              </a:defRPr>
            </a:lvl5pPr>
          </a:lstStyle>
          <a:p>
            <a:pPr lvl="0"/>
            <a:r>
              <a:rPr lang="en-US" dirty="0"/>
              <a:t>Bulleted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29150" y="1608058"/>
            <a:ext cx="3886200" cy="4185580"/>
          </a:xfrm>
          <a:prstGeom prst="rect">
            <a:avLst/>
          </a:prstGeom>
        </p:spPr>
        <p:txBody>
          <a:bodyPr/>
          <a:lstStyle>
            <a:lvl1pPr marL="0" indent="0">
              <a:buNone/>
              <a:defRPr/>
            </a:lvl1pPr>
          </a:lstStyle>
          <a:p>
            <a:pPr lvl="0"/>
            <a:r>
              <a:rPr lang="en-US" dirty="0"/>
              <a:t>Image</a:t>
            </a:r>
          </a:p>
        </p:txBody>
      </p:sp>
      <p:sp>
        <p:nvSpPr>
          <p:cNvPr id="5" name="Title 1">
            <a:extLst>
              <a:ext uri="{FF2B5EF4-FFF2-40B4-BE49-F238E27FC236}">
                <a16:creationId xmlns:a16="http://schemas.microsoft.com/office/drawing/2014/main" id="{1DB275B9-CDEE-469F-AD7A-93BB2C6FAD41}"/>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10" name="Text Placeholder 16">
            <a:extLst>
              <a:ext uri="{FF2B5EF4-FFF2-40B4-BE49-F238E27FC236}">
                <a16:creationId xmlns:a16="http://schemas.microsoft.com/office/drawing/2014/main" id="{381EA940-1FD2-4DCF-A697-0FA0BE7E2800}"/>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6" name="Text Placeholder 5">
            <a:extLst>
              <a:ext uri="{FF2B5EF4-FFF2-40B4-BE49-F238E27FC236}">
                <a16:creationId xmlns:a16="http://schemas.microsoft.com/office/drawing/2014/main" id="{B781F588-1E12-4261-BD38-27FD54EB6E0E}"/>
              </a:ext>
            </a:extLst>
          </p:cNvPr>
          <p:cNvSpPr>
            <a:spLocks noGrp="1"/>
          </p:cNvSpPr>
          <p:nvPr>
            <p:ph type="body" sz="quarter" idx="11" hasCustomPrompt="1"/>
          </p:nvPr>
        </p:nvSpPr>
        <p:spPr bwMode="white">
          <a:xfrm>
            <a:off x="7285939" y="6192819"/>
            <a:ext cx="1360728" cy="637095"/>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cxnSp>
        <p:nvCxnSpPr>
          <p:cNvPr id="7" name="Straight Connector 6">
            <a:extLst>
              <a:ext uri="{FF2B5EF4-FFF2-40B4-BE49-F238E27FC236}">
                <a16:creationId xmlns:a16="http://schemas.microsoft.com/office/drawing/2014/main" id="{2CCD6468-2274-4281-B3A1-F620D67C1F1E}"/>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9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Media">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629842" y="1609346"/>
            <a:ext cx="3868340" cy="4176979"/>
          </a:xfrm>
          <a:prstGeom prst="rect">
            <a:avLst/>
          </a:prstGeom>
        </p:spPr>
        <p:txBody>
          <a:bodyPr/>
          <a:lstStyle>
            <a:lvl1pPr marL="0" indent="0">
              <a:buNone/>
              <a:defRPr/>
            </a:lvl1pPr>
          </a:lstStyle>
          <a:p>
            <a:pPr lvl="0"/>
            <a:r>
              <a:rPr lang="en-US" dirty="0"/>
              <a:t>Slide content.</a:t>
            </a:r>
          </a:p>
        </p:txBody>
      </p:sp>
      <p:sp>
        <p:nvSpPr>
          <p:cNvPr id="6" name="Content Placeholder 5"/>
          <p:cNvSpPr>
            <a:spLocks noGrp="1"/>
          </p:cNvSpPr>
          <p:nvPr>
            <p:ph sz="quarter" idx="4" hasCustomPrompt="1"/>
          </p:nvPr>
        </p:nvSpPr>
        <p:spPr>
          <a:xfrm>
            <a:off x="4629151" y="1609346"/>
            <a:ext cx="3887391" cy="4176979"/>
          </a:xfrm>
          <a:prstGeom prst="rect">
            <a:avLst/>
          </a:prstGeom>
        </p:spPr>
        <p:txBody>
          <a:bodyPr/>
          <a:lstStyle>
            <a:lvl1pPr marL="0" indent="0">
              <a:buNone/>
              <a:defRPr/>
            </a:lvl1pPr>
          </a:lstStyle>
          <a:p>
            <a:pPr lvl="0"/>
            <a:r>
              <a:rPr lang="en-US" dirty="0"/>
              <a:t>Image</a:t>
            </a:r>
          </a:p>
        </p:txBody>
      </p:sp>
      <p:sp>
        <p:nvSpPr>
          <p:cNvPr id="8" name="Title 1">
            <a:extLst>
              <a:ext uri="{FF2B5EF4-FFF2-40B4-BE49-F238E27FC236}">
                <a16:creationId xmlns:a16="http://schemas.microsoft.com/office/drawing/2014/main" id="{13C38BC7-636D-4975-A0F0-BFC7A77E8E80}"/>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12" name="Text Placeholder 16">
            <a:extLst>
              <a:ext uri="{FF2B5EF4-FFF2-40B4-BE49-F238E27FC236}">
                <a16:creationId xmlns:a16="http://schemas.microsoft.com/office/drawing/2014/main" id="{6AC72579-B47E-4E59-87F9-FE61E69F2707}"/>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3" name="Text Placeholder 2">
            <a:extLst>
              <a:ext uri="{FF2B5EF4-FFF2-40B4-BE49-F238E27FC236}">
                <a16:creationId xmlns:a16="http://schemas.microsoft.com/office/drawing/2014/main" id="{1AAC541F-4128-485F-861E-A8C15C578B04}"/>
              </a:ext>
            </a:extLst>
          </p:cNvPr>
          <p:cNvSpPr>
            <a:spLocks noGrp="1"/>
          </p:cNvSpPr>
          <p:nvPr>
            <p:ph type="body" sz="quarter" idx="11" hasCustomPrompt="1"/>
          </p:nvPr>
        </p:nvSpPr>
        <p:spPr bwMode="white">
          <a:xfrm>
            <a:off x="7263994" y="6199407"/>
            <a:ext cx="1382547" cy="600075"/>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cxnSp>
        <p:nvCxnSpPr>
          <p:cNvPr id="7" name="Straight Connector 6">
            <a:extLst>
              <a:ext uri="{FF2B5EF4-FFF2-40B4-BE49-F238E27FC236}">
                <a16:creationId xmlns:a16="http://schemas.microsoft.com/office/drawing/2014/main" id="{87643AD4-D517-4BCE-8BC1-C01BDCDB9EB1}"/>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20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9C32C5-0D35-4BAC-8F82-03A66B49C501}"/>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7" name="Text Placeholder 16">
            <a:extLst>
              <a:ext uri="{FF2B5EF4-FFF2-40B4-BE49-F238E27FC236}">
                <a16:creationId xmlns:a16="http://schemas.microsoft.com/office/drawing/2014/main" id="{3A1628FB-9F79-4459-BB69-E836CEB11BA4}"/>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4" name="Text Placeholder 3">
            <a:extLst>
              <a:ext uri="{FF2B5EF4-FFF2-40B4-BE49-F238E27FC236}">
                <a16:creationId xmlns:a16="http://schemas.microsoft.com/office/drawing/2014/main" id="{066885FC-CE60-499B-8540-BC8490184255}"/>
              </a:ext>
            </a:extLst>
          </p:cNvPr>
          <p:cNvSpPr>
            <a:spLocks noGrp="1"/>
          </p:cNvSpPr>
          <p:nvPr>
            <p:ph type="body" sz="quarter" idx="11" hasCustomPrompt="1"/>
          </p:nvPr>
        </p:nvSpPr>
        <p:spPr bwMode="white">
          <a:xfrm>
            <a:off x="7271309" y="6199592"/>
            <a:ext cx="1368475" cy="599592"/>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cxnSp>
        <p:nvCxnSpPr>
          <p:cNvPr id="5" name="Straight Connector 4">
            <a:extLst>
              <a:ext uri="{FF2B5EF4-FFF2-40B4-BE49-F238E27FC236}">
                <a16:creationId xmlns:a16="http://schemas.microsoft.com/office/drawing/2014/main" id="{1286E1F0-B345-43BE-B2DD-53EF74E4B36C}"/>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51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 no dividing 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9C32C5-0D35-4BAC-8F82-03A66B49C501}"/>
              </a:ext>
            </a:extLst>
          </p:cNvPr>
          <p:cNvSpPr>
            <a:spLocks noGrp="1"/>
          </p:cNvSpPr>
          <p:nvPr>
            <p:ph type="ctrTitle" hasCustomPrompt="1"/>
          </p:nvPr>
        </p:nvSpPr>
        <p:spPr bwMode="white">
          <a:xfrm>
            <a:off x="760781" y="173736"/>
            <a:ext cx="7607808" cy="535840"/>
          </a:xfrm>
          <a:prstGeom prst="rect">
            <a:avLst/>
          </a:prstGeom>
        </p:spPr>
        <p:txBody>
          <a:bodyPr anchor="b"/>
          <a:lstStyle>
            <a:lvl1pPr algn="l">
              <a:defRPr sz="4000">
                <a:solidFill>
                  <a:schemeClr val="bg1"/>
                </a:solidFill>
                <a:latin typeface="Bahnschrift" panose="020B0502040204020203" pitchFamily="34" charset="0"/>
              </a:defRPr>
            </a:lvl1pPr>
          </a:lstStyle>
          <a:p>
            <a:r>
              <a:rPr lang="en-US" dirty="0"/>
              <a:t>Slide Title</a:t>
            </a:r>
          </a:p>
        </p:txBody>
      </p:sp>
      <p:sp>
        <p:nvSpPr>
          <p:cNvPr id="7" name="Text Placeholder 16">
            <a:extLst>
              <a:ext uri="{FF2B5EF4-FFF2-40B4-BE49-F238E27FC236}">
                <a16:creationId xmlns:a16="http://schemas.microsoft.com/office/drawing/2014/main" id="{3A1628FB-9F79-4459-BB69-E836CEB11BA4}"/>
              </a:ext>
            </a:extLst>
          </p:cNvPr>
          <p:cNvSpPr>
            <a:spLocks noGrp="1"/>
          </p:cNvSpPr>
          <p:nvPr>
            <p:ph type="body" sz="quarter" idx="10" hasCustomPrompt="1"/>
          </p:nvPr>
        </p:nvSpPr>
        <p:spPr bwMode="white">
          <a:xfrm>
            <a:off x="760781" y="709615"/>
            <a:ext cx="7607809" cy="535841"/>
          </a:xfrm>
          <a:prstGeom prst="rect">
            <a:avLst/>
          </a:prstGeom>
        </p:spPr>
        <p:txBody>
          <a:bodyPr/>
          <a:lstStyle>
            <a:lvl1pPr marL="0" indent="0" algn="r">
              <a:buNone/>
              <a:defRPr sz="3000">
                <a:solidFill>
                  <a:schemeClr val="bg1"/>
                </a:solidFill>
                <a:latin typeface="Bahnschrift" panose="020B0502040204020203" pitchFamily="34" charset="0"/>
                <a:cs typeface="Times New Roman" panose="02020603050405020304" pitchFamily="18" charset="0"/>
              </a:defRPr>
            </a:lvl1pPr>
          </a:lstStyle>
          <a:p>
            <a:pPr lvl="0"/>
            <a:r>
              <a:rPr lang="en-US" dirty="0"/>
              <a:t>Slide Subtitle</a:t>
            </a:r>
          </a:p>
        </p:txBody>
      </p:sp>
      <p:sp>
        <p:nvSpPr>
          <p:cNvPr id="4" name="Text Placeholder 3">
            <a:extLst>
              <a:ext uri="{FF2B5EF4-FFF2-40B4-BE49-F238E27FC236}">
                <a16:creationId xmlns:a16="http://schemas.microsoft.com/office/drawing/2014/main" id="{066885FC-CE60-499B-8540-BC8490184255}"/>
              </a:ext>
            </a:extLst>
          </p:cNvPr>
          <p:cNvSpPr>
            <a:spLocks noGrp="1"/>
          </p:cNvSpPr>
          <p:nvPr>
            <p:ph type="body" sz="quarter" idx="11" hasCustomPrompt="1"/>
          </p:nvPr>
        </p:nvSpPr>
        <p:spPr bwMode="white">
          <a:xfrm>
            <a:off x="7271309" y="6199592"/>
            <a:ext cx="1368475" cy="599592"/>
          </a:xfrm>
          <a:prstGeom prst="rect">
            <a:avLst/>
          </a:prstGeom>
        </p:spPr>
        <p:txBody>
          <a:bodyPr/>
          <a:lstStyle>
            <a:lvl1pPr marL="0" indent="0" algn="r">
              <a:spcBef>
                <a:spcPts val="0"/>
              </a:spcBef>
              <a:buNone/>
              <a:defRPr sz="1200" i="1">
                <a:solidFill>
                  <a:schemeClr val="bg1"/>
                </a:solidFill>
                <a:latin typeface="+mn-lt"/>
              </a:defRPr>
            </a:lvl1pPr>
          </a:lstStyle>
          <a:p>
            <a:pPr lvl="0"/>
            <a:r>
              <a:rPr lang="en-US" dirty="0"/>
              <a:t>Date </a:t>
            </a:r>
          </a:p>
          <a:p>
            <a:pPr lvl="0"/>
            <a:r>
              <a:rPr lang="en-US" dirty="0"/>
              <a:t>Presentation Title</a:t>
            </a:r>
          </a:p>
        </p:txBody>
      </p:sp>
    </p:spTree>
    <p:extLst>
      <p:ext uri="{BB962C8B-B14F-4D97-AF65-F5344CB8AC3E}">
        <p14:creationId xmlns:p14="http://schemas.microsoft.com/office/powerpoint/2010/main" val="50553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Layou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3AD581C-E9CF-4628-95FC-8BDCE65FEF71}"/>
              </a:ext>
            </a:extLst>
          </p:cNvPr>
          <p:cNvCxnSpPr>
            <a:cxnSpLocks/>
          </p:cNvCxnSpPr>
          <p:nvPr userDrawn="1"/>
        </p:nvCxnSpPr>
        <p:spPr bwMode="white">
          <a:xfrm>
            <a:off x="762000" y="732661"/>
            <a:ext cx="7620000" cy="0"/>
          </a:xfrm>
          <a:prstGeom prst="line">
            <a:avLst/>
          </a:prstGeom>
          <a:ln w="12700">
            <a:solidFill>
              <a:srgbClr val="FDB8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94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076B4D29-B127-4853-AD57-0E80B35D138D}"/>
              </a:ext>
            </a:extLst>
          </p:cNvPr>
          <p:cNvSpPr>
            <a:spLocks noChangeArrowheads="1"/>
          </p:cNvSpPr>
          <p:nvPr userDrawn="1"/>
        </p:nvSpPr>
        <p:spPr bwMode="auto">
          <a:xfrm>
            <a:off x="0" y="0"/>
            <a:ext cx="9144000" cy="1295400"/>
          </a:xfrm>
          <a:prstGeom prst="rect">
            <a:avLst/>
          </a:prstGeom>
          <a:solidFill>
            <a:srgbClr val="1E417C"/>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dirty="0"/>
          </a:p>
        </p:txBody>
      </p:sp>
      <p:sp>
        <p:nvSpPr>
          <p:cNvPr id="12" name="Rectangle 6">
            <a:extLst>
              <a:ext uri="{FF2B5EF4-FFF2-40B4-BE49-F238E27FC236}">
                <a16:creationId xmlns:a16="http://schemas.microsoft.com/office/drawing/2014/main" id="{DA263EF0-4271-4D56-86B0-A6B23EC1AB23}"/>
              </a:ext>
            </a:extLst>
          </p:cNvPr>
          <p:cNvSpPr>
            <a:spLocks noChangeArrowheads="1"/>
          </p:cNvSpPr>
          <p:nvPr userDrawn="1"/>
        </p:nvSpPr>
        <p:spPr bwMode="auto">
          <a:xfrm>
            <a:off x="0" y="5870448"/>
            <a:ext cx="9144000" cy="987552"/>
          </a:xfrm>
          <a:prstGeom prst="rect">
            <a:avLst/>
          </a:prstGeom>
          <a:solidFill>
            <a:srgbClr val="1E417C"/>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pic>
        <p:nvPicPr>
          <p:cNvPr id="13" name="Picture 12">
            <a:extLst>
              <a:ext uri="{FF2B5EF4-FFF2-40B4-BE49-F238E27FC236}">
                <a16:creationId xmlns:a16="http://schemas.microsoft.com/office/drawing/2014/main" id="{9EA7890D-9B2E-4F58-A7FE-4F838336E9F2}"/>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p:blipFill>
        <p:spPr>
          <a:xfrm>
            <a:off x="167425" y="6032062"/>
            <a:ext cx="1146232" cy="771075"/>
          </a:xfrm>
          <a:prstGeom prst="rect">
            <a:avLst/>
          </a:prstGeom>
        </p:spPr>
      </p:pic>
      <p:sp>
        <p:nvSpPr>
          <p:cNvPr id="14" name="Title 1">
            <a:extLst>
              <a:ext uri="{FF2B5EF4-FFF2-40B4-BE49-F238E27FC236}">
                <a16:creationId xmlns:a16="http://schemas.microsoft.com/office/drawing/2014/main" id="{DE68B7F2-9937-4FE4-993D-2E3A769AD0E3}"/>
              </a:ext>
            </a:extLst>
          </p:cNvPr>
          <p:cNvSpPr txBox="1">
            <a:spLocks/>
          </p:cNvSpPr>
          <p:nvPr userDrawn="1"/>
        </p:nvSpPr>
        <p:spPr>
          <a:xfrm>
            <a:off x="762000" y="228600"/>
            <a:ext cx="7620000" cy="609600"/>
          </a:xfrm>
          <a:prstGeom prst="rect">
            <a:avLst/>
          </a:prstGeom>
        </p:spPr>
        <p:txBody>
          <a:bodyPr>
            <a:noAutofit/>
          </a:bodyPr>
          <a:lstStyle>
            <a:lvl1pPr algn="l" defTabSz="914400" rtl="0" eaLnBrk="1" latinLnBrk="0" hangingPunct="1">
              <a:spcBef>
                <a:spcPct val="0"/>
              </a:spcBef>
              <a:buNone/>
              <a:defRPr sz="3600" b="1" kern="1200" cap="all" baseline="0">
                <a:solidFill>
                  <a:schemeClr val="bg1"/>
                </a:solidFill>
                <a:latin typeface="Bahnschrift" panose="020B0502040204020203" pitchFamily="34" charset="0"/>
                <a:ea typeface="+mj-ea"/>
                <a:cs typeface="+mj-cs"/>
              </a:defRPr>
            </a:lvl1pPr>
          </a:lstStyle>
          <a:p>
            <a:pPr fontAlgn="auto">
              <a:spcAft>
                <a:spcPts val="0"/>
              </a:spcAft>
            </a:pPr>
            <a:endParaRPr lang="en-US" sz="3600" dirty="0"/>
          </a:p>
        </p:txBody>
      </p:sp>
      <p:sp>
        <p:nvSpPr>
          <p:cNvPr id="15" name="Subtitle 2">
            <a:extLst>
              <a:ext uri="{FF2B5EF4-FFF2-40B4-BE49-F238E27FC236}">
                <a16:creationId xmlns:a16="http://schemas.microsoft.com/office/drawing/2014/main" id="{36660F16-9E02-449C-9BD6-A80BC087299E}"/>
              </a:ext>
            </a:extLst>
          </p:cNvPr>
          <p:cNvSpPr txBox="1">
            <a:spLocks/>
          </p:cNvSpPr>
          <p:nvPr userDrawn="1"/>
        </p:nvSpPr>
        <p:spPr>
          <a:xfrm>
            <a:off x="762000" y="838200"/>
            <a:ext cx="7620000" cy="381000"/>
          </a:xfrm>
          <a:prstGeom prst="rect">
            <a:avLst/>
          </a:prstGeom>
        </p:spPr>
        <p:txBody>
          <a:bodyPr>
            <a:normAutofit lnSpcReduction="10000"/>
          </a:bodyPr>
          <a:lstStyle>
            <a:lvl1pPr marL="0" indent="0" algn="r" defTabSz="914400" rtl="0" eaLnBrk="1" latinLnBrk="0" hangingPunct="1">
              <a:spcBef>
                <a:spcPct val="20000"/>
              </a:spcBef>
              <a:buFont typeface="Arial" pitchFamily="34" charset="0"/>
              <a:buNone/>
              <a:defRPr sz="2000" kern="1200" cap="none" baseline="0">
                <a:solidFill>
                  <a:schemeClr val="bg1"/>
                </a:solidFill>
                <a:latin typeface="Bahnschrift" panose="020B0502040204020203" pitchFamily="34" charset="0"/>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Wingdings" panose="05000000000000000000"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endParaRPr lang="en-US" sz="2000" dirty="0"/>
          </a:p>
        </p:txBody>
      </p:sp>
      <p:sp>
        <p:nvSpPr>
          <p:cNvPr id="18" name="Rectangle 3">
            <a:extLst>
              <a:ext uri="{FF2B5EF4-FFF2-40B4-BE49-F238E27FC236}">
                <a16:creationId xmlns:a16="http://schemas.microsoft.com/office/drawing/2014/main" id="{4FF14598-67AC-4808-BBF6-86E49014E89C}"/>
              </a:ext>
            </a:extLst>
          </p:cNvPr>
          <p:cNvSpPr>
            <a:spLocks noChangeArrowheads="1"/>
          </p:cNvSpPr>
          <p:nvPr userDrawn="1"/>
        </p:nvSpPr>
        <p:spPr bwMode="auto">
          <a:xfrm>
            <a:off x="0" y="1219200"/>
            <a:ext cx="9144000" cy="228600"/>
          </a:xfrm>
          <a:prstGeom prst="rect">
            <a:avLst/>
          </a:prstGeom>
          <a:solidFill>
            <a:srgbClr val="FDB825"/>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
        <p:nvSpPr>
          <p:cNvPr id="19" name="Rectangle 3">
            <a:extLst>
              <a:ext uri="{FF2B5EF4-FFF2-40B4-BE49-F238E27FC236}">
                <a16:creationId xmlns:a16="http://schemas.microsoft.com/office/drawing/2014/main" id="{C62205EF-E0D4-4F41-8C15-D04153A4D93A}"/>
              </a:ext>
            </a:extLst>
          </p:cNvPr>
          <p:cNvSpPr>
            <a:spLocks noChangeArrowheads="1"/>
          </p:cNvSpPr>
          <p:nvPr userDrawn="1"/>
        </p:nvSpPr>
        <p:spPr bwMode="auto">
          <a:xfrm>
            <a:off x="0" y="5869768"/>
            <a:ext cx="9144000" cy="73832"/>
          </a:xfrm>
          <a:prstGeom prst="rect">
            <a:avLst/>
          </a:prstGeom>
          <a:solidFill>
            <a:srgbClr val="FDB825"/>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3197470093"/>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2" r:id="rId3"/>
    <p:sldLayoutId id="2147483663" r:id="rId4"/>
    <p:sldLayoutId id="2147483664" r:id="rId5"/>
    <p:sldLayoutId id="2147483665" r:id="rId6"/>
    <p:sldLayoutId id="2147483666" r:id="rId7"/>
    <p:sldLayoutId id="2147483671" r:id="rId8"/>
    <p:sldLayoutId id="2147483667"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kdheks.gov/olrh/download/health_directory.pdf"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kdheks.gov/coronavirus/"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gcc01.safelinks.protection.outlook.com/?url=https%3A%2F%2Fwww.cdc.gov%2Fcoronavirus%2F2019-ncov%2Fabout%2Fcoping.html&amp;data=02%7C01%7CKelly.Werther%40ks.gov%7C03cd0ceae2a24697e6af08d7c69073d5%7Cdcae8101c92d480cbc43c6761ccccc5a%7C0%7C0%7C637196196025319540&amp;sdata=dDS2ji5K08T7J339ZtEL130nfKCJS4ddbg7tGrvjDtU%3D&amp;reserved=0" TargetMode="External"/><Relationship Id="rId7" Type="http://schemas.openxmlformats.org/officeDocument/2006/relationships/image" Target="../media/image4.png"/><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8.xml"/><Relationship Id="rId6" Type="http://schemas.openxmlformats.org/officeDocument/2006/relationships/hyperlink" Target="https://gcc01.safelinks.protection.outlook.com/?url=https%3A%2F%2Fwww.cms.gov%2Fnewsroom%2Fpress-releases%2Fcms-issues-clear-actionable-guidance-providers-about-covid-19-virus&amp;data=02%7C01%7CKelly.Werther%40ks.gov%7C03cd0ceae2a24697e6af08d7c69073d5%7Cdcae8101c92d480cbc43c6761ccccc5a%7C0%7C0%7C637196196025329492&amp;sdata=1UV5n86dqEzOFgFvz6tRqF8QHaAIBz9ADNC0a6IzCAA%3D&amp;reserved=0" TargetMode="External"/><Relationship Id="rId5" Type="http://schemas.openxmlformats.org/officeDocument/2006/relationships/hyperlink" Target="https://gcc01.safelinks.protection.outlook.com/?url=https%3A%2F%2Facl.gov%2FCOVID-19&amp;data=02%7C01%7CKelly.Werther%40ks.gov%7C03cd0ceae2a24697e6af08d7c69073d5%7Cdcae8101c92d480cbc43c6761ccccc5a%7C0%7C0%7C637196196025319540&amp;sdata=KpOdrg%2BK9W7gCKRFa2TagieTTR8psebVzExlMf5P25Y%3D&amp;reserved=0" TargetMode="External"/><Relationship Id="rId4" Type="http://schemas.openxmlformats.org/officeDocument/2006/relationships/hyperlink" Target="https://gcc01.safelinks.protection.outlook.com/?url=https%3A%2F%2Fwww.medicare.gov%2Fmedicare-coronavirus&amp;data=02%7C01%7CKelly.Werther%40ks.gov%7C03cd0ceae2a24697e6af08d7c69073d5%7Cdcae8101c92d480cbc43c6761ccccc5a%7C0%7C0%7C637196196025309584&amp;sdata=63R59eGURbhqgvwRI7DdNIg7IUmtZihnkthG%2F5p3bV4%3D&amp;reserved=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gcc01.safelinks.protection.outlook.com/?url=https%3A%2F%2Fwww.cdc.gov%2Fcoronavirus%2F2019-ncov%2Fdownloads%2F2019-ncov-factsheet.pdf&amp;data=02%7C01%7CKelly.Werther%40ks.gov%7C03cd0ceae2a24697e6af08d7c69073d5%7Cdcae8101c92d480cbc43c6761ccccc5a%7C0%7C0%7C637196196025359367&amp;sdata=Z%2FIE9u2qAxHHgxC5cQ2xZL1GLsc1B0GTPj%2FLzmj2mBY%3D&amp;reserved=0" TargetMode="External"/><Relationship Id="rId13" Type="http://schemas.openxmlformats.org/officeDocument/2006/relationships/hyperlink" Target="https://gcc01.safelinks.protection.outlook.com/?url=https%3A%2F%2Fwww.cdc.gov%2Fcoronavirus%2F2019-ncov%2Fspecific-groups%2Fhigh-risk-complications.html&amp;data=02%7C01%7CKelly.Werther%40ks.gov%7C03cd0ceae2a24697e6af08d7c69073d5%7Cdcae8101c92d480cbc43c6761ccccc5a%7C0%7C0%7C637196196025389233&amp;sdata=hbUKlb52wpL8zr%2FjExzHNkp0PS4iOVqz2nNsCxA7BNU%3D&amp;reserved=0" TargetMode="External"/><Relationship Id="rId3" Type="http://schemas.openxmlformats.org/officeDocument/2006/relationships/hyperlink" Target="https://gcc01.safelinks.protection.outlook.com/?url=https%3A%2F%2Facl.gov%2FCOVID-19&amp;data=02%7C01%7CKelly.Werther%40ks.gov%7C03cd0ceae2a24697e6af08d7c69073d5%7Cdcae8101c92d480cbc43c6761ccccc5a%7C0%7C0%7C637196196025329492&amp;sdata=vhlP192V9AgslWok%2FBpeseX8GCdSwqVYSnSWK9%2BSRvo%3D&amp;reserved=0" TargetMode="External"/><Relationship Id="rId7" Type="http://schemas.openxmlformats.org/officeDocument/2006/relationships/hyperlink" Target="https://gcc01.safelinks.protection.outlook.com/?url=https%3A%2F%2Fwww.cdc.gov%2Fcoronavirus%2F2019-ncov%2Ffaq.html&amp;data=02%7C01%7CKelly.Werther%40ks.gov%7C03cd0ceae2a24697e6af08d7c69073d5%7Cdcae8101c92d480cbc43c6761ccccc5a%7C0%7C0%7C637196196025349408&amp;sdata=05EVS15BcjnPprIuiA9TgWq7ZPgKPXs8PZEmfBEjydA%3D&amp;reserved=0" TargetMode="External"/><Relationship Id="rId12" Type="http://schemas.openxmlformats.org/officeDocument/2006/relationships/hyperlink" Target="https://gcc01.safelinks.protection.outlook.com/?url=https%3A%2F%2Fwww.cdc.gov%2Fcoronavirus%2F2019-ncov%2Fhcp%2Fguidance-home-care.html&amp;data=02%7C01%7CKelly.Werther%40ks.gov%7C03cd0ceae2a24697e6af08d7c69073d5%7Cdcae8101c92d480cbc43c6761ccccc5a%7C0%7C0%7C637196196025379275&amp;sdata=Nu4OiOzq8thPFJEJjBIOCZdICqV5uow0%2FutrgzUxNTE%3D&amp;reserved=0" TargetMode="External"/><Relationship Id="rId2"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hyperlink" Target="https://gcc01.safelinks.protection.outlook.com/?url=https%3A%2F%2Fwww.cdc.gov%2Fcoronavirus%2F2019-ncov%2Fabout%2Fshare-facts.html%3FCDC_AA_refVal%3Dhttps%253A%252F%252Fwww.cdc.gov%252Fcoronavirus%252F2019-ncov%252Fabout%252Fshare-facts-stop-fear.html&amp;data=02%7C01%7CKelly.Werther%40ks.gov%7C03cd0ceae2a24697e6af08d7c69073d5%7Cdcae8101c92d480cbc43c6761ccccc5a%7C0%7C0%7C637196196025349408&amp;sdata=ByoBoM4Ly1DhwwJjPl6y4aMPnFvb5duXQ2i4QIhelmo%3D&amp;reserved=0" TargetMode="External"/><Relationship Id="rId11" Type="http://schemas.openxmlformats.org/officeDocument/2006/relationships/hyperlink" Target="https://gcc01.safelinks.protection.outlook.com/?url=https%3A%2F%2Fwww.cdc.gov%2Fcoronavirus%2F2019-ncov%2Fhealthcare-facilities%2Fprevent-spread-in-long-term-care-facilities.html&amp;data=02%7C01%7CKelly.Werther%40ks.gov%7C03cd0ceae2a24697e6af08d7c69073d5%7Cdcae8101c92d480cbc43c6761ccccc5a%7C0%7C0%7C637196196025379275&amp;sdata=2La7zdYNxRf%2FbP5y5%2BKJ5er9FUbdY0IcXZXcd7a2SI0%3D&amp;reserved=0" TargetMode="External"/><Relationship Id="rId5" Type="http://schemas.openxmlformats.org/officeDocument/2006/relationships/hyperlink" Target="https://gcc01.safelinks.protection.outlook.com/?url=https%3A%2F%2Fwww.cdc.gov%2Fcoronavirus%2F2019-nCoV%2Findex.html&amp;data=02%7C01%7CKelly.Werther%40ks.gov%7C03cd0ceae2a24697e6af08d7c69073d5%7Cdcae8101c92d480cbc43c6761ccccc5a%7C0%7C0%7C637196196025339457&amp;sdata=fsFutke2KTTJpJYoxx3NIKAtNuVBN6dOAv6OZe0DhnI%3D&amp;reserved=0" TargetMode="External"/><Relationship Id="rId10" Type="http://schemas.openxmlformats.org/officeDocument/2006/relationships/hyperlink" Target="https://gcc01.safelinks.protection.outlook.com/?url=https%3A%2F%2Fwww.cdc.gov%2Fcoronavirus%2F2019-ncov%2Fhcp%2Findex.html&amp;data=02%7C01%7CKelly.Werther%40ks.gov%7C03cd0ceae2a24697e6af08d7c69073d5%7Cdcae8101c92d480cbc43c6761ccccc5a%7C0%7C0%7C637196196025369331&amp;sdata=YkY6xX1Xkib5PMz3HXCKOaUt55V8E%2BNT39bTFVB45SY%3D&amp;reserved=0" TargetMode="External"/><Relationship Id="rId4" Type="http://schemas.openxmlformats.org/officeDocument/2006/relationships/hyperlink" Target="https://gcc01.safelinks.protection.outlook.com/?url=https%3A%2F%2Facl.gov%2Fprograms%2Femergency-preparedness&amp;data=02%7C01%7CKelly.Werther%40ks.gov%7C03cd0ceae2a24697e6af08d7c69073d5%7Cdcae8101c92d480cbc43c6761ccccc5a%7C0%7C0%7C637196196025339457&amp;sdata=Dl4zwBFeSVaYI135I881JrtKjlNTzpRByU%2BAWtlDjfA%3D&amp;reserved=0" TargetMode="External"/><Relationship Id="rId9" Type="http://schemas.openxmlformats.org/officeDocument/2006/relationships/hyperlink" Target="https://gcc01.safelinks.protection.outlook.com/?url=https%3A%2F%2Fwww.cdc.gov%2Fcoronavirus%2F2019-ncov%2Fcommunity%2Findex.html&amp;data=02%7C01%7CKelly.Werther%40ks.gov%7C03cd0ceae2a24697e6af08d7c69073d5%7Cdcae8101c92d480cbc43c6761ccccc5a%7C0%7C0%7C637196196025369331&amp;sdata=jtdDslQIcd3nimf%2Bjz%2B5p3QFWkRlUD3nXTytiAOoWIM%3D&amp;reserved=0" TargetMode="External"/><Relationship Id="rId14" Type="http://schemas.openxmlformats.org/officeDocument/2006/relationships/hyperlink" Target="https://gcc01.safelinks.protection.outlook.com/?url=https%3A%2F%2Fwww.cdc.gov%2Fcoronavirus%2F2019-ncov%2Fphp%2Findex.html&amp;data=02%7C01%7CKelly.Werther%40ks.gov%7C03cd0ceae2a24697e6af08d7c69073d5%7Cdcae8101c92d480cbc43c6761ccccc5a%7C0%7C0%7C637196196025389233&amp;sdata=mowrDK7tq77GtweWw1%2Bl3bwmObnZGskfaaeLJfSbHMg%3D&amp;reserved=0"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gcc01.safelinks.protection.outlook.com/?url=https%3A%2F%2Fwww.cms.gov%2Ffiles%2Fdocument%2F03062020-covid-19-faqs.pdf&amp;data=02%7C01%7CKelly.Werther%40ks.gov%7C03cd0ceae2a24697e6af08d7c69073d5%7Cdcae8101c92d480cbc43c6761ccccc5a%7C0%7C0%7C637196196025429066&amp;sdata=Z7TPztjgr8e%2BuvS5HRNaHz%2BrODdYX49Me%2F12cOuJ1C8%3D&amp;reserved=0" TargetMode="External"/><Relationship Id="rId13" Type="http://schemas.openxmlformats.org/officeDocument/2006/relationships/hyperlink" Target="https://gcc01.safelinks.protection.outlook.com/?url=http%3A%2F%2Fwww.advancingstates.org%2Fsites%2Fnasuad%2Ffiles%2Fu24453%2FAppendix%2520K%2520preprint%2520for%25201915%2528c%2529%2520Waiver%2520Emergency%2520Preparedness%2520and%2520Response.pdf&amp;data=02%7C01%7CKelly.Werther%40ks.gov%7C03cd0ceae2a24697e6af08d7c69073d5%7Cdcae8101c92d480cbc43c6761ccccc5a%7C0%7C0%7C637196196025448972&amp;sdata=jycolQGS7Qn62T4bvG4l89opkUvaYIC588Es1TCcYzQ%3D&amp;reserved=0" TargetMode="External"/><Relationship Id="rId3" Type="http://schemas.openxmlformats.org/officeDocument/2006/relationships/hyperlink" Target="https://gcc01.safelinks.protection.outlook.com/?url=https%3A%2F%2Fwww.medicaid.gov%2Fstate-resource-center%2Fdisaster-response-toolkit%2Findex.html&amp;data=02%7C01%7CKelly.Werther%40ks.gov%7C03cd0ceae2a24697e6af08d7c69073d5%7Cdcae8101c92d480cbc43c6761ccccc5a%7C0%7C0%7C637196196025399189&amp;sdata=yRz7gxGk9jEUNKYTUVEzFSo9JRczFtGrWeQ4TXJFP00%3D&amp;reserved=0" TargetMode="External"/><Relationship Id="rId7" Type="http://schemas.openxmlformats.org/officeDocument/2006/relationships/hyperlink" Target="https://gcc01.safelinks.protection.outlook.com/?url=https%3A%2F%2Fwww.cms.gov%2Ffiles%2Fdocument%2Fqso-20-12-all.pdf&amp;data=02%7C01%7CKelly.Werther%40ks.gov%7C03cd0ceae2a24697e6af08d7c69073d5%7Cdcae8101c92d480cbc43c6761ccccc5a%7C0%7C0%7C637196196025419112&amp;sdata=qduIiP5HZ8dGuSurrGeZEs%2BtBVEMOac3zYsnPfFltJQ%3D&amp;reserved=0" TargetMode="External"/><Relationship Id="rId12" Type="http://schemas.openxmlformats.org/officeDocument/2006/relationships/hyperlink" Target="https://gcc01.safelinks.protection.outlook.com/?url=https%3A%2F%2Fwww.cms.gov%2Ffiles%2Fdocument%2F03052020-medicaid-covid-19-fact-sheet.pdf&amp;data=02%7C01%7CKelly.Werther%40ks.gov%7C03cd0ceae2a24697e6af08d7c69073d5%7Cdcae8101c92d480cbc43c6761ccccc5a%7C0%7C0%7C637196196025448972&amp;sdata=51MOEmRHSy71MJB6a1%2BXfo8sw4SkuWH%2BREj3igUBIIE%3D&amp;reserved=0" TargetMode="External"/><Relationship Id="rId2" Type="http://schemas.openxmlformats.org/officeDocument/2006/relationships/hyperlink" Target="https://gcc01.safelinks.protection.outlook.com/?url=https%3A%2F%2Fwww.cms.gov%2FAbout-CMS%2FAgency-Information%2FEmergency%2FEPRO%2FCurrent-Emergencies%2FCurrent-Emergencies-page&amp;data=02%7C01%7CKelly.Werther%40ks.gov%7C03cd0ceae2a24697e6af08d7c69073d5%7Cdcae8101c92d480cbc43c6761ccccc5a%7C0%7C0%7C637196196025399189&amp;sdata=4nGfBGYsxA8boCDrGdxBBL9RxnCYrQf5FgUpqR%2Fh1rU%3D&amp;reserved=0" TargetMode="External"/><Relationship Id="rId16" Type="http://schemas.openxmlformats.org/officeDocument/2006/relationships/image" Target="../media/image4.png"/><Relationship Id="rId1" Type="http://schemas.openxmlformats.org/officeDocument/2006/relationships/slideLayout" Target="../slideLayouts/slideLayout8.xml"/><Relationship Id="rId6" Type="http://schemas.openxmlformats.org/officeDocument/2006/relationships/hyperlink" Target="https://gcc01.safelinks.protection.outlook.com/?url=https%3A%2F%2Fwww.cms.gov%2Ffiles%2Fdocument%2Fqso-20-13-hospitalspdf.pdf-2&amp;data=02%7C01%7CKelly.Werther%40ks.gov%7C03cd0ceae2a24697e6af08d7c69073d5%7Cdcae8101c92d480cbc43c6761ccccc5a%7C0%7C0%7C637196196025419112&amp;sdata=6wN6%2BJyj%2B2gChrkAztiNIggrlYp3WrWHBOGPxZgv%2BW0%3D&amp;reserved=0" TargetMode="External"/><Relationship Id="rId11" Type="http://schemas.openxmlformats.org/officeDocument/2006/relationships/hyperlink" Target="https://gcc01.safelinks.protection.outlook.com/?url=https%3A%2F%2Fwww.cms.gov%2Ffiles%2Fdocument%2F03052020-medicaid-covid-19-fact-sheet.pdf&amp;data=02%7C01%7CKelly.Werther%40ks.gov%7C03cd0ceae2a24697e6af08d7c69073d5%7Cdcae8101c92d480cbc43c6761ccccc5a%7C0%7C0%7C637196196025439023&amp;sdata=p7uXOSTWPeSnUUeDB3n5%2BOt64JghYXBXy9uf7x27Dfw%3D&amp;reserved=0" TargetMode="External"/><Relationship Id="rId5" Type="http://schemas.openxmlformats.org/officeDocument/2006/relationships/hyperlink" Target="https://gcc01.safelinks.protection.outlook.com/?url=https%3A%2F%2Fwww.cms.gov%2Ffiles%2Fdocument%2Fqso-20-14-nhpdf.pdf&amp;data=02%7C01%7CKelly.Werther%40ks.gov%7C03cd0ceae2a24697e6af08d7c69073d5%7Cdcae8101c92d480cbc43c6761ccccc5a%7C0%7C0%7C637196196025409145&amp;sdata=Z8VvHT%2BZS%2FU05LuNzrFV5gLGYV1v%2FxWZYBiXtWaYUfM%3D&amp;reserved=0" TargetMode="External"/><Relationship Id="rId15" Type="http://schemas.openxmlformats.org/officeDocument/2006/relationships/hyperlink" Target="https://gcc01.safelinks.protection.outlook.com/?url=https%3A%2F%2Fwww.osha.gov%2FSLTC%2Fcovid-19%2Fcontrolprevention.html%23health&amp;data=02%7C01%7CKelly.Werther%40ks.gov%7C03cd0ceae2a24697e6af08d7c69073d5%7Cdcae8101c92d480cbc43c6761ccccc5a%7C0%7C0%7C637196196025468891&amp;sdata=llhupxqivuf4uc1lPFWMJNkPWcP%2Bg7a4Tqq4WdzvIX4%3D&amp;reserved=0" TargetMode="External"/><Relationship Id="rId10" Type="http://schemas.openxmlformats.org/officeDocument/2006/relationships/hyperlink" Target="https://gcc01.safelinks.protection.outlook.com/?url=https%3A%2F%2Fwww.cms.gov%2Ffiles%2Fdocument%2F03052020-medicare-covid-19-fact-sheet.pdf&amp;data=02%7C01%7CKelly.Werther%40ks.gov%7C03cd0ceae2a24697e6af08d7c69073d5%7Cdcae8101c92d480cbc43c6761ccccc5a%7C0%7C0%7C637196196025439023&amp;sdata=BUrS6df2mun9nsZo991sfXFaVKpM1ZUThAQThKG0dm0%3D&amp;reserved=0" TargetMode="External"/><Relationship Id="rId4" Type="http://schemas.openxmlformats.org/officeDocument/2006/relationships/hyperlink" Target="https://gcc01.safelinks.protection.outlook.com/?url=http:%2F%2Fwww.advancingstates.org%2Fsites%2Fnasuad%2Ffiles%2FEMERGE~1.PDF&amp;data=02%7C01%7CKelly.Werther%40ks.gov%7C03cd0ceae2a24697e6af08d7c69073d5%7Cdcae8101c92d480cbc43c6761ccccc5a%7C0%7C0%7C637196196025409145&amp;sdata=ApB%2BV2sb87RhhsiuUVNOoNmnblhfXGD9AE8JEdmYIzA%3D&amp;reserved=0" TargetMode="External"/><Relationship Id="rId9" Type="http://schemas.openxmlformats.org/officeDocument/2006/relationships/hyperlink" Target="https://gcc01.safelinks.protection.outlook.com/?url=https%3A%2F%2Fwww.cms.gov%2Ffiles%2Fdocument%2F03052020-medicare-covid-19-fact-sheet.pdf&amp;data=02%7C01%7CKelly.Werther%40ks.gov%7C03cd0ceae2a24697e6af08d7c69073d5%7Cdcae8101c92d480cbc43c6761ccccc5a%7C0%7C0%7C637196196025429066&amp;sdata=J06jGqj%2F7vtDG7MK4Fs2Crmym%2BrbBitGd%2BwvFbP9uKU%3D&amp;reserved=0" TargetMode="External"/><Relationship Id="rId14" Type="http://schemas.openxmlformats.org/officeDocument/2006/relationships/hyperlink" Target="https://gcc01.safelinks.protection.outlook.com/?url=https%3A%2F%2Fwww.osha.gov%2FSLTC%2Fcovid-19%2F%3Ffbclid%3DIwAR2IR-Fl3hhShKOoNsIO93L1075Vo5PK6zhFghUnHutPJDqBzLkp4DixIsY&amp;data=02%7C01%7CKelly.Werther%40ks.gov%7C03cd0ceae2a24697e6af08d7c69073d5%7Cdcae8101c92d480cbc43c6761ccccc5a%7C0%7C0%7C637196196025458928&amp;sdata=0boYsU063AeCoKj%2Fvbr53lbQAnnpjO3tcIoPZYzh0a0%3D&amp;reserved=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gcc01.safelinks.protection.outlook.com/?url=https%3A%2F%2Fnutritionandaging.org%2Fwp-content%2Fuploads%2F2019%2F06%2FEmergency-Preparedness-FAQs-for-Aging-Services-Professionals-Final-For-Webinar.pdf&amp;data=02%7C01%7CKelly.Werther%40ks.gov%7C03cd0ceae2a24697e6af08d7c69073d5%7Cdcae8101c92d480cbc43c6761ccccc5a%7C0%7C0%7C637196196025478854&amp;sdata=dc7%2BwwedpDJeIvkmrGjl4zVcudMD581smJrX9xf9Lv4%3D&amp;reserved=0" TargetMode="External"/><Relationship Id="rId2" Type="http://schemas.openxmlformats.org/officeDocument/2006/relationships/hyperlink" Target="https://gcc01.safelinks.protection.outlook.com/?url=https%3A%2F%2Fwww.epa.gov%2Fsites%2Fproduction%2Ffiles%2F2020-03%2Fdocuments%2Fsars-cov-2-list_03-03-2020.pdf&amp;data=02%7C01%7CKelly.Werther%40ks.gov%7C03cd0ceae2a24697e6af08d7c69073d5%7Cdcae8101c92d480cbc43c6761ccccc5a%7C0%7C0%7C637196196025468891&amp;sdata=Q4KQ7G1HA7C0RoP0OsqpBgqq%2BsjjU8s8faYE44ZM%2BCs%3D&amp;reserved=0" TargetMode="Externa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hyperlink" Target="https://gcc01.safelinks.protection.outlook.com/?url=https%3A%2F%2Fwww.naccho.org%2Fuploads%2Fdownloadable-resources%2FCapacity-Building-Toolkit-for-Aging-and-Disability-Networks-2-5-19.pdf&amp;data=02%7C01%7CKelly.Werther%40ks.gov%7C03cd0ceae2a24697e6af08d7c69073d5%7Cdcae8101c92d480cbc43c6761ccccc5a%7C0%7C0%7C637196196025488805&amp;sdata=zRvCbcSe%2FPtnYg7mpw5ngKl0qu5ogChYhhfeLzrwwgc%3D&amp;reserved=0" TargetMode="External"/><Relationship Id="rId4" Type="http://schemas.openxmlformats.org/officeDocument/2006/relationships/hyperlink" Target="https://gcc01.safelinks.protection.outlook.com/?url=https%3A%2F%2Fwww.naccho.org%2Fuploads%2Fdownloadable-resources%2FCapacity-Building-Toolkit-for-Aging-and-Disability-Networks-2-5-19.pdf&amp;data=02%7C01%7CKelly.Werther%40ks.gov%7C03cd0ceae2a24697e6af08d7c69073d5%7Cdcae8101c92d480cbc43c6761ccccc5a%7C0%7C0%7C637196196025478854&amp;sdata=ZVrj41pgj%2Bo0YjcY9LlJ4Y6SgNqDtNVY9tSBAdhwEQU%3D&amp;reserved=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ms.gov/files/document/covid19survey-activity-suspension-faqs.pdf"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dc.gov/coronavirus/2019-ncov/travelers/index.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05D2E-73C3-4CB0-84EC-99F32234102D}"/>
              </a:ext>
            </a:extLst>
          </p:cNvPr>
          <p:cNvSpPr>
            <a:spLocks noGrp="1"/>
          </p:cNvSpPr>
          <p:nvPr>
            <p:ph type="ctrTitle"/>
          </p:nvPr>
        </p:nvSpPr>
        <p:spPr bwMode="white"/>
        <p:txBody>
          <a:bodyPr/>
          <a:lstStyle/>
          <a:p>
            <a:r>
              <a:rPr lang="en-US" dirty="0"/>
              <a:t>Information on COVID-19</a:t>
            </a:r>
          </a:p>
        </p:txBody>
      </p:sp>
      <p:sp>
        <p:nvSpPr>
          <p:cNvPr id="3" name="Text Placeholder 2">
            <a:extLst>
              <a:ext uri="{FF2B5EF4-FFF2-40B4-BE49-F238E27FC236}">
                <a16:creationId xmlns:a16="http://schemas.microsoft.com/office/drawing/2014/main" id="{9EA6B4CF-008F-480F-B309-DF2A95067C84}"/>
              </a:ext>
            </a:extLst>
          </p:cNvPr>
          <p:cNvSpPr>
            <a:spLocks noGrp="1"/>
          </p:cNvSpPr>
          <p:nvPr>
            <p:ph type="body" sz="quarter" idx="10"/>
          </p:nvPr>
        </p:nvSpPr>
        <p:spPr bwMode="white"/>
        <p:txBody>
          <a:bodyPr/>
          <a:lstStyle/>
          <a:p>
            <a:r>
              <a:rPr lang="en-US" dirty="0"/>
              <a:t>KDADS</a:t>
            </a:r>
          </a:p>
        </p:txBody>
      </p:sp>
      <p:sp>
        <p:nvSpPr>
          <p:cNvPr id="5" name="Text Placeholder 4">
            <a:extLst>
              <a:ext uri="{FF2B5EF4-FFF2-40B4-BE49-F238E27FC236}">
                <a16:creationId xmlns:a16="http://schemas.microsoft.com/office/drawing/2014/main" id="{35B65489-E47B-41E9-8DBA-3CDF559D91CB}"/>
              </a:ext>
            </a:extLst>
          </p:cNvPr>
          <p:cNvSpPr>
            <a:spLocks noGrp="1"/>
          </p:cNvSpPr>
          <p:nvPr>
            <p:ph type="body" sz="quarter" idx="13"/>
          </p:nvPr>
        </p:nvSpPr>
        <p:spPr bwMode="white"/>
        <p:txBody>
          <a:bodyPr/>
          <a:lstStyle/>
          <a:p>
            <a:r>
              <a:rPr lang="en-US" dirty="0"/>
              <a:t>March 13, 2020</a:t>
            </a:r>
          </a:p>
        </p:txBody>
      </p:sp>
      <p:pic>
        <p:nvPicPr>
          <p:cNvPr id="7" name="Picture 6">
            <a:extLst>
              <a:ext uri="{FF2B5EF4-FFF2-40B4-BE49-F238E27FC236}">
                <a16:creationId xmlns:a16="http://schemas.microsoft.com/office/drawing/2014/main" id="{9088CD7C-792E-4DB4-9792-9ABC95D96EE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96297" y="2086639"/>
            <a:ext cx="6536776" cy="3266428"/>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97269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A0BA-D971-49BE-AEAF-C5A17305D225}"/>
              </a:ext>
            </a:extLst>
          </p:cNvPr>
          <p:cNvSpPr>
            <a:spLocks noGrp="1"/>
          </p:cNvSpPr>
          <p:nvPr>
            <p:ph type="ctrTitle"/>
          </p:nvPr>
        </p:nvSpPr>
        <p:spPr>
          <a:xfrm>
            <a:off x="1498923" y="249975"/>
            <a:ext cx="7607808" cy="535840"/>
          </a:xfrm>
        </p:spPr>
        <p:txBody>
          <a:bodyPr/>
          <a:lstStyle/>
          <a:p>
            <a:r>
              <a:rPr lang="en-US" dirty="0"/>
              <a:t>Limiting Visitors</a:t>
            </a:r>
          </a:p>
        </p:txBody>
      </p:sp>
      <p:sp>
        <p:nvSpPr>
          <p:cNvPr id="3" name="Text Placeholder 2">
            <a:extLst>
              <a:ext uri="{FF2B5EF4-FFF2-40B4-BE49-F238E27FC236}">
                <a16:creationId xmlns:a16="http://schemas.microsoft.com/office/drawing/2014/main" id="{E1A26DB7-1EFA-4D39-A9F0-CEBCD782176F}"/>
              </a:ext>
            </a:extLst>
          </p:cNvPr>
          <p:cNvSpPr>
            <a:spLocks noGrp="1"/>
          </p:cNvSpPr>
          <p:nvPr>
            <p:ph type="body" sz="quarter" idx="10"/>
          </p:nvPr>
        </p:nvSpPr>
        <p:spPr>
          <a:xfrm>
            <a:off x="1498923" y="709615"/>
            <a:ext cx="6869667" cy="535841"/>
          </a:xfrm>
        </p:spPr>
        <p:txBody>
          <a:bodyPr/>
          <a:lstStyle/>
          <a:p>
            <a:pPr algn="l"/>
            <a:r>
              <a:rPr lang="en-US" dirty="0"/>
              <a:t>March 9</a:t>
            </a:r>
            <a:r>
              <a:rPr lang="en-US" baseline="30000" dirty="0"/>
              <a:t>th</a:t>
            </a:r>
            <a:r>
              <a:rPr lang="en-US" dirty="0"/>
              <a:t> Updated Guidance </a:t>
            </a:r>
          </a:p>
        </p:txBody>
      </p:sp>
      <p:sp>
        <p:nvSpPr>
          <p:cNvPr id="4" name="Text Placeholder 3">
            <a:extLst>
              <a:ext uri="{FF2B5EF4-FFF2-40B4-BE49-F238E27FC236}">
                <a16:creationId xmlns:a16="http://schemas.microsoft.com/office/drawing/2014/main" id="{E32420C3-601F-49E0-AA1A-7AF740354644}"/>
              </a:ext>
            </a:extLst>
          </p:cNvPr>
          <p:cNvSpPr>
            <a:spLocks noGrp="1"/>
          </p:cNvSpPr>
          <p:nvPr>
            <p:ph type="body" sz="quarter" idx="11"/>
          </p:nvPr>
        </p:nvSpPr>
        <p:spPr/>
        <p:txBody>
          <a:bodyPr/>
          <a:lstStyle/>
          <a:p>
            <a:endParaRPr lang="en-US"/>
          </a:p>
        </p:txBody>
      </p:sp>
      <p:sp>
        <p:nvSpPr>
          <p:cNvPr id="5" name="Rectangle 4">
            <a:extLst>
              <a:ext uri="{FF2B5EF4-FFF2-40B4-BE49-F238E27FC236}">
                <a16:creationId xmlns:a16="http://schemas.microsoft.com/office/drawing/2014/main" id="{43C76091-97C5-4DCA-9F24-52AFCA7A3EA4}"/>
              </a:ext>
            </a:extLst>
          </p:cNvPr>
          <p:cNvSpPr/>
          <p:nvPr/>
        </p:nvSpPr>
        <p:spPr>
          <a:xfrm>
            <a:off x="167420" y="1584489"/>
            <a:ext cx="8824180" cy="3770263"/>
          </a:xfrm>
          <a:prstGeom prst="rect">
            <a:avLst/>
          </a:prstGeom>
        </p:spPr>
        <p:txBody>
          <a:bodyPr wrap="square">
            <a:spAutoFit/>
          </a:bodyPr>
          <a:lstStyle/>
          <a:p>
            <a:r>
              <a:rPr lang="en-US" dirty="0"/>
              <a:t>Residents still have the right to access the Ombudsman program. If in-person access is allowable, facilities should instruct visitors to limit their movement within the facility to the resident’s room (e.g., reduce walking the halls, avoid going to dining room, etc.). If in-person access is not available due to infection control concerns, facilities need to facilitate resident communication (by phone or other format) with the Ombudsman program or any other entity listed in 42 CFR § 483.10(f)(4)(</a:t>
            </a:r>
            <a:r>
              <a:rPr lang="en-US" dirty="0" err="1"/>
              <a:t>i</a:t>
            </a:r>
            <a:r>
              <a:rPr lang="en-US" dirty="0"/>
              <a:t>).  These include representatives of:</a:t>
            </a:r>
          </a:p>
          <a:p>
            <a:endParaRPr lang="en-US" sz="500" dirty="0"/>
          </a:p>
          <a:p>
            <a:pPr marL="285750" indent="-285750">
              <a:buFont typeface="Arial" panose="020B0604020202020204" pitchFamily="34" charset="0"/>
              <a:buChar char="•"/>
            </a:pPr>
            <a:r>
              <a:rPr lang="en-US" dirty="0"/>
              <a:t>Health and Human Services</a:t>
            </a:r>
          </a:p>
          <a:p>
            <a:pPr marL="285750" indent="-285750">
              <a:buFont typeface="Arial" panose="020B0604020202020204" pitchFamily="34" charset="0"/>
              <a:buChar char="•"/>
            </a:pPr>
            <a:r>
              <a:rPr lang="en-US" dirty="0"/>
              <a:t>The Centers for Medicare and Medicaid Services</a:t>
            </a:r>
          </a:p>
          <a:p>
            <a:pPr marL="285750" indent="-285750">
              <a:buFont typeface="Arial" panose="020B0604020202020204" pitchFamily="34" charset="0"/>
              <a:buChar char="•"/>
            </a:pPr>
            <a:r>
              <a:rPr lang="en-US" dirty="0"/>
              <a:t>The State of Kansas</a:t>
            </a:r>
          </a:p>
          <a:p>
            <a:pPr marL="285750" indent="-285750">
              <a:buFont typeface="Arial" panose="020B0604020202020204" pitchFamily="34" charset="0"/>
              <a:buChar char="•"/>
            </a:pPr>
            <a:r>
              <a:rPr lang="en-US" dirty="0"/>
              <a:t>Long Term Care Ombudsman</a:t>
            </a:r>
          </a:p>
          <a:p>
            <a:pPr marL="285750" indent="-285750">
              <a:buFont typeface="Arial" panose="020B0604020202020204" pitchFamily="34" charset="0"/>
              <a:buChar char="•"/>
            </a:pPr>
            <a:r>
              <a:rPr lang="en-US" dirty="0"/>
              <a:t>Resident’s individual physician</a:t>
            </a:r>
          </a:p>
          <a:p>
            <a:pPr marL="285750" indent="-285750">
              <a:buFont typeface="Arial" panose="020B0604020202020204" pitchFamily="34" charset="0"/>
              <a:buChar char="•"/>
            </a:pPr>
            <a:r>
              <a:rPr lang="en-US" dirty="0"/>
              <a:t>Representatives of the protection and advocacy system</a:t>
            </a:r>
          </a:p>
          <a:p>
            <a:pPr marL="285750" indent="-285750">
              <a:buFont typeface="Arial" panose="020B0604020202020204" pitchFamily="34" charset="0"/>
              <a:buChar char="•"/>
            </a:pPr>
            <a:r>
              <a:rPr lang="en-US" dirty="0"/>
              <a:t>Resident Representative</a:t>
            </a:r>
          </a:p>
        </p:txBody>
      </p:sp>
      <p:pic>
        <p:nvPicPr>
          <p:cNvPr id="6" name="Picture 5">
            <a:extLst>
              <a:ext uri="{FF2B5EF4-FFF2-40B4-BE49-F238E27FC236}">
                <a16:creationId xmlns:a16="http://schemas.microsoft.com/office/drawing/2014/main" id="{F6386A16-26EF-4DCC-9086-F5B9386EAEB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392707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29E3-8E13-482F-BE35-5D8A66BB4960}"/>
              </a:ext>
            </a:extLst>
          </p:cNvPr>
          <p:cNvSpPr>
            <a:spLocks noGrp="1"/>
          </p:cNvSpPr>
          <p:nvPr>
            <p:ph type="ctrTitle"/>
          </p:nvPr>
        </p:nvSpPr>
        <p:spPr>
          <a:xfrm>
            <a:off x="1368772" y="672932"/>
            <a:ext cx="7607808" cy="535840"/>
          </a:xfrm>
        </p:spPr>
        <p:txBody>
          <a:bodyPr/>
          <a:lstStyle/>
          <a:p>
            <a:pPr>
              <a:lnSpc>
                <a:spcPct val="80000"/>
              </a:lnSpc>
            </a:pPr>
            <a:r>
              <a:rPr lang="en-US" dirty="0"/>
              <a:t>Where would I report a suspected case of COVID-19?</a:t>
            </a:r>
          </a:p>
        </p:txBody>
      </p:sp>
      <p:sp>
        <p:nvSpPr>
          <p:cNvPr id="3" name="Text Placeholder 2">
            <a:extLst>
              <a:ext uri="{FF2B5EF4-FFF2-40B4-BE49-F238E27FC236}">
                <a16:creationId xmlns:a16="http://schemas.microsoft.com/office/drawing/2014/main" id="{08603AA3-9967-4EE7-ABD2-299D99DD1AEB}"/>
              </a:ext>
            </a:extLst>
          </p:cNvPr>
          <p:cNvSpPr>
            <a:spLocks noGrp="1"/>
          </p:cNvSpPr>
          <p:nvPr>
            <p:ph type="body" sz="quarter" idx="11"/>
          </p:nvPr>
        </p:nvSpPr>
        <p:spPr/>
        <p:txBody>
          <a:bodyPr/>
          <a:lstStyle/>
          <a:p>
            <a:endParaRPr lang="en-US"/>
          </a:p>
        </p:txBody>
      </p:sp>
      <p:pic>
        <p:nvPicPr>
          <p:cNvPr id="6" name="Picture 5">
            <a:extLst>
              <a:ext uri="{FF2B5EF4-FFF2-40B4-BE49-F238E27FC236}">
                <a16:creationId xmlns:a16="http://schemas.microsoft.com/office/drawing/2014/main" id="{B57F95F6-B9BA-4313-9EA0-78A6CEFBB92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
        <p:nvSpPr>
          <p:cNvPr id="9" name="Text Placeholder 4">
            <a:extLst>
              <a:ext uri="{FF2B5EF4-FFF2-40B4-BE49-F238E27FC236}">
                <a16:creationId xmlns:a16="http://schemas.microsoft.com/office/drawing/2014/main" id="{A8FEC765-4EB2-44D9-A491-F5312C503A84}"/>
              </a:ext>
            </a:extLst>
          </p:cNvPr>
          <p:cNvSpPr txBox="1">
            <a:spLocks/>
          </p:cNvSpPr>
          <p:nvPr/>
        </p:nvSpPr>
        <p:spPr>
          <a:xfrm>
            <a:off x="95250" y="1609345"/>
            <a:ext cx="8953500" cy="420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Report to KDHE</a:t>
            </a:r>
          </a:p>
          <a:p>
            <a:pPr marL="0" indent="0" algn="ctr">
              <a:buNone/>
            </a:pPr>
            <a:r>
              <a:rPr lang="en-US" sz="3600" dirty="0"/>
              <a:t>1-866-534-3463 (1-866-KDHEINF)</a:t>
            </a:r>
          </a:p>
          <a:p>
            <a:pPr algn="ctr"/>
            <a:endParaRPr lang="en-US" dirty="0"/>
          </a:p>
          <a:p>
            <a:pPr algn="ctr"/>
            <a:endParaRPr lang="en-US" dirty="0"/>
          </a:p>
          <a:p>
            <a:pPr marL="0" indent="0" algn="ctr">
              <a:buNone/>
            </a:pPr>
            <a:r>
              <a:rPr lang="en-US" b="1" dirty="0"/>
              <a:t>Reporting to Local Health Departments</a:t>
            </a:r>
          </a:p>
          <a:p>
            <a:pPr marL="0" indent="0" algn="ctr">
              <a:buNone/>
            </a:pPr>
            <a:r>
              <a:rPr lang="en-US" dirty="0">
                <a:hlinkClick r:id="rId3"/>
              </a:rPr>
              <a:t>http://www.kdheks.gov/olrh/download/health_directory.pdf</a:t>
            </a:r>
            <a:endParaRPr lang="en-US" dirty="0"/>
          </a:p>
        </p:txBody>
      </p:sp>
    </p:spTree>
    <p:extLst>
      <p:ext uri="{BB962C8B-B14F-4D97-AF65-F5344CB8AC3E}">
        <p14:creationId xmlns:p14="http://schemas.microsoft.com/office/powerpoint/2010/main" val="368816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Information on COVID-19</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3105834"/>
            <a:ext cx="8745992" cy="646331"/>
          </a:xfrm>
          <a:prstGeom prst="rect">
            <a:avLst/>
          </a:prstGeom>
          <a:noFill/>
        </p:spPr>
        <p:txBody>
          <a:bodyPr wrap="square" numCol="1" rtlCol="0">
            <a:spAutoFit/>
          </a:bodyPr>
          <a:lstStyle/>
          <a:p>
            <a:pPr algn="ctr"/>
            <a:r>
              <a:rPr lang="en-US" sz="3600" b="1" dirty="0"/>
              <a:t>A message from the Secretary</a:t>
            </a:r>
          </a:p>
        </p:txBody>
      </p:sp>
      <p:pic>
        <p:nvPicPr>
          <p:cNvPr id="8" name="Picture 7">
            <a:extLst>
              <a:ext uri="{FF2B5EF4-FFF2-40B4-BE49-F238E27FC236}">
                <a16:creationId xmlns:a16="http://schemas.microsoft.com/office/drawing/2014/main" id="{C2F9B39E-4FED-4560-A9A4-4C667EF6B1E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145510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KDHE Guidance</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2003970"/>
            <a:ext cx="8745992" cy="3046988"/>
          </a:xfrm>
          <a:prstGeom prst="rect">
            <a:avLst/>
          </a:prstGeom>
          <a:noFill/>
        </p:spPr>
        <p:txBody>
          <a:bodyPr wrap="square" numCol="1" rtlCol="0">
            <a:spAutoFit/>
          </a:bodyPr>
          <a:lstStyle/>
          <a:p>
            <a:pPr algn="ctr"/>
            <a:r>
              <a:rPr lang="en-US" sz="3600" b="1" dirty="0"/>
              <a:t>Kansas Department of </a:t>
            </a:r>
          </a:p>
          <a:p>
            <a:pPr algn="ctr"/>
            <a:r>
              <a:rPr lang="en-US" sz="3600" b="1" dirty="0"/>
              <a:t>Health and Environment</a:t>
            </a:r>
          </a:p>
          <a:p>
            <a:pPr algn="ctr"/>
            <a:endParaRPr lang="en-US" sz="2400" dirty="0"/>
          </a:p>
          <a:p>
            <a:pPr algn="ctr"/>
            <a:r>
              <a:rPr lang="en-US" sz="3200" u="sng" dirty="0">
                <a:hlinkClick r:id="rId2"/>
              </a:rPr>
              <a:t>http://www.kdheks.gov/coronavirus/</a:t>
            </a:r>
            <a:r>
              <a:rPr lang="en-US" sz="3200" u="sng" dirty="0"/>
              <a:t> </a:t>
            </a:r>
          </a:p>
          <a:p>
            <a:pPr algn="ctr"/>
            <a:endParaRPr lang="en-US" sz="2400" u="sng" dirty="0"/>
          </a:p>
          <a:p>
            <a:pPr algn="ctr"/>
            <a:r>
              <a:rPr lang="en-US" sz="3600" dirty="0"/>
              <a:t>1-866-534-3463 (1-866-KDHEINF)</a:t>
            </a:r>
          </a:p>
        </p:txBody>
      </p:sp>
      <p:pic>
        <p:nvPicPr>
          <p:cNvPr id="8" name="Picture 7">
            <a:extLst>
              <a:ext uri="{FF2B5EF4-FFF2-40B4-BE49-F238E27FC236}">
                <a16:creationId xmlns:a16="http://schemas.microsoft.com/office/drawing/2014/main" id="{C2F9B39E-4FED-4560-A9A4-4C667EF6B1E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226603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Federal Guidance</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502D220A-1744-40F8-9D7F-E8D3550FB164}"/>
              </a:ext>
            </a:extLst>
          </p:cNvPr>
          <p:cNvSpPr txBox="1"/>
          <p:nvPr/>
        </p:nvSpPr>
        <p:spPr>
          <a:xfrm>
            <a:off x="167419" y="1478943"/>
            <a:ext cx="6865791" cy="369332"/>
          </a:xfrm>
          <a:prstGeom prst="rect">
            <a:avLst/>
          </a:prstGeom>
          <a:noFill/>
        </p:spPr>
        <p:txBody>
          <a:bodyPr wrap="square" rtlCol="0">
            <a:spAutoFit/>
          </a:bodyPr>
          <a:lstStyle/>
          <a:p>
            <a:r>
              <a:rPr lang="en-US" dirty="0"/>
              <a:t>Federal resources for Coronavirus information:</a:t>
            </a:r>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1832302"/>
            <a:ext cx="8745992" cy="3970318"/>
          </a:xfrm>
          <a:prstGeom prst="rect">
            <a:avLst/>
          </a:prstGeom>
          <a:noFill/>
        </p:spPr>
        <p:txBody>
          <a:bodyPr wrap="square" numCol="1" rtlCol="0">
            <a:spAutoFit/>
          </a:bodyPr>
          <a:lstStyle/>
          <a:p>
            <a:r>
              <a:rPr lang="en-US" sz="2000" b="1" dirty="0"/>
              <a:t>Centers for Disease Control and Prevention</a:t>
            </a:r>
            <a:endParaRPr lang="en-US" sz="2000" dirty="0"/>
          </a:p>
          <a:p>
            <a:r>
              <a:rPr lang="en-US" u="sng" dirty="0">
                <a:hlinkClick r:id="rId2"/>
              </a:rPr>
              <a:t>https://www.cdc.gov/coronavirus/2019-nCoV/index.html</a:t>
            </a:r>
            <a:endParaRPr lang="en-US" u="sng" dirty="0"/>
          </a:p>
          <a:p>
            <a:r>
              <a:rPr lang="en-US" u="sng" dirty="0">
                <a:hlinkClick r:id="rId3"/>
              </a:rPr>
              <a:t>https://www.cdc.gov/coronavirus/2019-ncov/about/coping.html</a:t>
            </a:r>
            <a:endParaRPr lang="en-US" dirty="0"/>
          </a:p>
          <a:p>
            <a:endParaRPr lang="en-US" sz="2400" b="1" dirty="0"/>
          </a:p>
          <a:p>
            <a:r>
              <a:rPr lang="en-US" sz="2000" b="1" dirty="0"/>
              <a:t>Medicare</a:t>
            </a:r>
            <a:endParaRPr lang="en-US" sz="2000" u="sng" dirty="0">
              <a:hlinkClick r:id="rId4"/>
            </a:endParaRPr>
          </a:p>
          <a:p>
            <a:r>
              <a:rPr lang="en-US" u="sng" dirty="0">
                <a:hlinkClick r:id="rId4"/>
              </a:rPr>
              <a:t>https://www.medicare.gov/medicare-coronavirus</a:t>
            </a:r>
            <a:endParaRPr lang="en-US" dirty="0"/>
          </a:p>
          <a:p>
            <a:endParaRPr lang="en-US" sz="2000" b="1" dirty="0"/>
          </a:p>
          <a:p>
            <a:r>
              <a:rPr lang="en-US" sz="2000" b="1" dirty="0"/>
              <a:t>Administration for Community Living</a:t>
            </a:r>
            <a:endParaRPr lang="en-US" sz="2000" u="sng" dirty="0">
              <a:hlinkClick r:id="rId5"/>
            </a:endParaRPr>
          </a:p>
          <a:p>
            <a:r>
              <a:rPr lang="en-US" u="sng" dirty="0">
                <a:hlinkClick r:id="rId5"/>
              </a:rPr>
              <a:t>https://acl.gov/COVID-19</a:t>
            </a:r>
            <a:endParaRPr lang="en-US" dirty="0"/>
          </a:p>
          <a:p>
            <a:endParaRPr lang="en-US" sz="2000" b="1" dirty="0"/>
          </a:p>
          <a:p>
            <a:r>
              <a:rPr lang="en-US" sz="2000" b="1" dirty="0"/>
              <a:t>Centers for Medicare &amp; Medicaid Services</a:t>
            </a:r>
            <a:endParaRPr lang="en-US" sz="2000" u="sng" dirty="0">
              <a:hlinkClick r:id="rId3"/>
            </a:endParaRPr>
          </a:p>
          <a:p>
            <a:r>
              <a:rPr lang="en-US" u="sng" dirty="0">
                <a:hlinkClick r:id="rId6"/>
              </a:rPr>
              <a:t>https://www.cms.gov/newsroom/press-releases/cms-issues-clear-actionable-guidance-providers-about-covid-19-virus</a:t>
            </a:r>
            <a:endParaRPr lang="en-US" dirty="0"/>
          </a:p>
        </p:txBody>
      </p:sp>
      <p:pic>
        <p:nvPicPr>
          <p:cNvPr id="8" name="Picture 7">
            <a:extLst>
              <a:ext uri="{FF2B5EF4-FFF2-40B4-BE49-F238E27FC236}">
                <a16:creationId xmlns:a16="http://schemas.microsoft.com/office/drawing/2014/main" id="{C2F9B39E-4FED-4560-A9A4-4C667EF6B1EB}"/>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93696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Federal Guidance</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pic>
        <p:nvPicPr>
          <p:cNvPr id="5" name="Picture 4">
            <a:extLst>
              <a:ext uri="{FF2B5EF4-FFF2-40B4-BE49-F238E27FC236}">
                <a16:creationId xmlns:a16="http://schemas.microsoft.com/office/drawing/2014/main" id="{2040C5B3-97BB-415E-9E1E-D55EDCC3EB9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
        <p:nvSpPr>
          <p:cNvPr id="6" name="TextBox 5">
            <a:extLst>
              <a:ext uri="{FF2B5EF4-FFF2-40B4-BE49-F238E27FC236}">
                <a16:creationId xmlns:a16="http://schemas.microsoft.com/office/drawing/2014/main" id="{502D220A-1744-40F8-9D7F-E8D3550FB164}"/>
              </a:ext>
            </a:extLst>
          </p:cNvPr>
          <p:cNvSpPr txBox="1"/>
          <p:nvPr/>
        </p:nvSpPr>
        <p:spPr>
          <a:xfrm>
            <a:off x="167420" y="1478943"/>
            <a:ext cx="4818048" cy="369332"/>
          </a:xfrm>
          <a:prstGeom prst="rect">
            <a:avLst/>
          </a:prstGeom>
          <a:noFill/>
        </p:spPr>
        <p:txBody>
          <a:bodyPr wrap="square" rtlCol="0">
            <a:spAutoFit/>
          </a:bodyPr>
          <a:lstStyle/>
          <a:p>
            <a:r>
              <a:rPr lang="en-US" dirty="0"/>
              <a:t>Federal resources for Coronavirus information:</a:t>
            </a:r>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1948588"/>
            <a:ext cx="8745992" cy="3631763"/>
          </a:xfrm>
          <a:prstGeom prst="rect">
            <a:avLst/>
          </a:prstGeom>
          <a:noFill/>
        </p:spPr>
        <p:txBody>
          <a:bodyPr wrap="square" numCol="1" rtlCol="0">
            <a:spAutoFit/>
          </a:bodyPr>
          <a:lstStyle/>
          <a:p>
            <a:r>
              <a:rPr lang="en-US" sz="1600" b="1" dirty="0"/>
              <a:t>Administration for Community Living</a:t>
            </a:r>
            <a:endParaRPr lang="en-US" sz="1600" dirty="0"/>
          </a:p>
          <a:p>
            <a:pPr marL="285750" lvl="0" indent="-285750">
              <a:buFont typeface="Arial" panose="020B0604020202020204" pitchFamily="34" charset="0"/>
              <a:buChar char="•"/>
            </a:pPr>
            <a:r>
              <a:rPr lang="en-US" sz="1400" dirty="0">
                <a:hlinkClick r:id="rId3"/>
              </a:rPr>
              <a:t>What do Older Adults and People with Disabilities Need to Know about Coronavirus Disease 2019 (COVID-19)?</a:t>
            </a:r>
            <a:endParaRPr lang="en-US" sz="1400" dirty="0"/>
          </a:p>
          <a:p>
            <a:pPr marL="285750" lvl="0" indent="-285750">
              <a:buFont typeface="Arial" panose="020B0604020202020204" pitchFamily="34" charset="0"/>
              <a:buChar char="•"/>
            </a:pPr>
            <a:r>
              <a:rPr lang="en-US" sz="1400" dirty="0">
                <a:hlinkClick r:id="rId4"/>
              </a:rPr>
              <a:t>Emergency Preparedness Resources</a:t>
            </a:r>
            <a:endParaRPr lang="en-US" sz="1400" dirty="0"/>
          </a:p>
          <a:p>
            <a:endParaRPr lang="en-US" sz="1600" b="1" dirty="0"/>
          </a:p>
          <a:p>
            <a:r>
              <a:rPr lang="en-US" sz="1600" b="1" dirty="0"/>
              <a:t>Centers for Disease Control and Prevention</a:t>
            </a:r>
            <a:endParaRPr lang="en-US" sz="1600" dirty="0"/>
          </a:p>
          <a:p>
            <a:pPr marL="285750" lvl="0" indent="-285750">
              <a:buFont typeface="Arial" panose="020B0604020202020204" pitchFamily="34" charset="0"/>
              <a:buChar char="•"/>
            </a:pPr>
            <a:r>
              <a:rPr lang="en-US" sz="1400" dirty="0">
                <a:hlinkClick r:id="rId5"/>
              </a:rPr>
              <a:t>General information</a:t>
            </a:r>
            <a:endParaRPr lang="en-US" sz="1400" dirty="0"/>
          </a:p>
          <a:p>
            <a:pPr marL="285750" lvl="0" indent="-285750">
              <a:buFont typeface="Arial" panose="020B0604020202020204" pitchFamily="34" charset="0"/>
              <a:buChar char="•"/>
            </a:pPr>
            <a:r>
              <a:rPr lang="en-US" sz="1400" dirty="0">
                <a:hlinkClick r:id="rId6"/>
              </a:rPr>
              <a:t>Facts and Myths</a:t>
            </a:r>
            <a:endParaRPr lang="en-US" sz="1400" dirty="0"/>
          </a:p>
          <a:p>
            <a:pPr marL="285750" lvl="0" indent="-285750">
              <a:buFont typeface="Arial" panose="020B0604020202020204" pitchFamily="34" charset="0"/>
              <a:buChar char="•"/>
            </a:pPr>
            <a:r>
              <a:rPr lang="en-US" sz="1400" dirty="0">
                <a:hlinkClick r:id="rId7"/>
              </a:rPr>
              <a:t>FAQs</a:t>
            </a:r>
            <a:endParaRPr lang="en-US" sz="1400" dirty="0"/>
          </a:p>
          <a:p>
            <a:pPr marL="285750" lvl="0" indent="-285750">
              <a:buFont typeface="Arial" panose="020B0604020202020204" pitchFamily="34" charset="0"/>
              <a:buChar char="•"/>
            </a:pPr>
            <a:r>
              <a:rPr lang="en-US" sz="1400" dirty="0">
                <a:hlinkClick r:id="rId8"/>
              </a:rPr>
              <a:t>One page fact sheet- what you need to know</a:t>
            </a:r>
            <a:endParaRPr lang="en-US" sz="1400" dirty="0"/>
          </a:p>
          <a:p>
            <a:pPr marL="285750" lvl="0" indent="-285750">
              <a:buFont typeface="Arial" panose="020B0604020202020204" pitchFamily="34" charset="0"/>
              <a:buChar char="•"/>
            </a:pPr>
            <a:r>
              <a:rPr lang="en-US" sz="1400" dirty="0">
                <a:hlinkClick r:id="rId9"/>
              </a:rPr>
              <a:t>Preventing COVID-19 Spread in Communities</a:t>
            </a:r>
            <a:endParaRPr lang="en-US" sz="1400" dirty="0"/>
          </a:p>
          <a:p>
            <a:pPr marL="285750" lvl="0" indent="-285750">
              <a:buFont typeface="Arial" panose="020B0604020202020204" pitchFamily="34" charset="0"/>
              <a:buChar char="•"/>
            </a:pPr>
            <a:r>
              <a:rPr lang="en-US" sz="1400" dirty="0">
                <a:hlinkClick r:id="rId10"/>
              </a:rPr>
              <a:t>Information for Healthcare Professionals</a:t>
            </a:r>
            <a:endParaRPr lang="en-US" sz="1400" dirty="0"/>
          </a:p>
          <a:p>
            <a:pPr marL="285750" lvl="0" indent="-285750">
              <a:buFont typeface="Arial" panose="020B0604020202020204" pitchFamily="34" charset="0"/>
              <a:buChar char="•"/>
            </a:pPr>
            <a:r>
              <a:rPr lang="en-US" sz="1400" dirty="0">
                <a:hlinkClick r:id="rId11"/>
              </a:rPr>
              <a:t>Strategies to Prevent the Spread of COVID-19 in Long-Term Care Facilities (LTCF)</a:t>
            </a:r>
            <a:endParaRPr lang="en-US" sz="1400" dirty="0"/>
          </a:p>
          <a:p>
            <a:pPr marL="285750" lvl="0" indent="-285750">
              <a:buFont typeface="Arial" panose="020B0604020202020204" pitchFamily="34" charset="0"/>
              <a:buChar char="•"/>
            </a:pPr>
            <a:r>
              <a:rPr lang="en-US" sz="1400" dirty="0">
                <a:hlinkClick r:id="rId12"/>
              </a:rPr>
              <a:t>Interim Guidance for Implementing Home Care of People Not Requiring Hospitalization for 2019 Novel Coronavirus (2019-nCoV)</a:t>
            </a:r>
            <a:endParaRPr lang="en-US" sz="1400" dirty="0"/>
          </a:p>
          <a:p>
            <a:pPr marL="285750" lvl="0" indent="-285750">
              <a:buFont typeface="Arial" panose="020B0604020202020204" pitchFamily="34" charset="0"/>
              <a:buChar char="•"/>
            </a:pPr>
            <a:r>
              <a:rPr lang="en-US" sz="1400" dirty="0">
                <a:hlinkClick r:id="rId13"/>
              </a:rPr>
              <a:t>Guidance for People at Risk for Serious Illness from COVID-19</a:t>
            </a:r>
            <a:endParaRPr lang="en-US" sz="1400" dirty="0"/>
          </a:p>
          <a:p>
            <a:pPr marL="285750" lvl="0" indent="-285750">
              <a:buFont typeface="Arial" panose="020B0604020202020204" pitchFamily="34" charset="0"/>
              <a:buChar char="•"/>
            </a:pPr>
            <a:r>
              <a:rPr lang="en-US" sz="1400" dirty="0">
                <a:hlinkClick r:id="rId14"/>
              </a:rPr>
              <a:t>Resources for State, Local, Territorial and Tribal Health Departments</a:t>
            </a:r>
            <a:endParaRPr lang="en-US" sz="1400" dirty="0"/>
          </a:p>
        </p:txBody>
      </p:sp>
    </p:spTree>
    <p:extLst>
      <p:ext uri="{BB962C8B-B14F-4D97-AF65-F5344CB8AC3E}">
        <p14:creationId xmlns:p14="http://schemas.microsoft.com/office/powerpoint/2010/main" val="277092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Federal Guidance</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502D220A-1744-40F8-9D7F-E8D3550FB164}"/>
              </a:ext>
            </a:extLst>
          </p:cNvPr>
          <p:cNvSpPr txBox="1"/>
          <p:nvPr/>
        </p:nvSpPr>
        <p:spPr>
          <a:xfrm>
            <a:off x="167420" y="1478943"/>
            <a:ext cx="4818048" cy="369332"/>
          </a:xfrm>
          <a:prstGeom prst="rect">
            <a:avLst/>
          </a:prstGeom>
          <a:noFill/>
        </p:spPr>
        <p:txBody>
          <a:bodyPr wrap="square" rtlCol="0">
            <a:spAutoFit/>
          </a:bodyPr>
          <a:lstStyle/>
          <a:p>
            <a:r>
              <a:rPr lang="en-US" dirty="0"/>
              <a:t>Federal resources for Coronavirus information:</a:t>
            </a:r>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1948588"/>
            <a:ext cx="8745992" cy="3631763"/>
          </a:xfrm>
          <a:prstGeom prst="rect">
            <a:avLst/>
          </a:prstGeom>
          <a:noFill/>
        </p:spPr>
        <p:txBody>
          <a:bodyPr wrap="square" numCol="1" rtlCol="0">
            <a:spAutoFit/>
          </a:bodyPr>
          <a:lstStyle/>
          <a:p>
            <a:r>
              <a:rPr lang="en-US" sz="1600" b="1" dirty="0"/>
              <a:t>Centers for Medicare &amp; Medicaid Services</a:t>
            </a:r>
            <a:endParaRPr lang="en-US" sz="1600" dirty="0"/>
          </a:p>
          <a:p>
            <a:pPr marL="285750" lvl="0" indent="-285750">
              <a:buFont typeface="Arial" panose="020B0604020202020204" pitchFamily="34" charset="0"/>
              <a:buChar char="•"/>
            </a:pPr>
            <a:r>
              <a:rPr lang="en-US" sz="1400" dirty="0">
                <a:hlinkClick r:id="rId2"/>
              </a:rPr>
              <a:t>Current Emergencies Website with information and updates</a:t>
            </a:r>
            <a:endParaRPr lang="en-US" sz="1400" dirty="0"/>
          </a:p>
          <a:p>
            <a:pPr marL="285750" lvl="0" indent="-285750">
              <a:buFont typeface="Arial" panose="020B0604020202020204" pitchFamily="34" charset="0"/>
              <a:buChar char="•"/>
            </a:pPr>
            <a:r>
              <a:rPr lang="en-US" sz="1400" dirty="0">
                <a:hlinkClick r:id="rId3"/>
              </a:rPr>
              <a:t>Disaster Response Toolkit</a:t>
            </a:r>
            <a:endParaRPr lang="en-US" sz="1400" dirty="0"/>
          </a:p>
          <a:p>
            <a:pPr marL="285750" lvl="0" indent="-285750">
              <a:buFont typeface="Arial" panose="020B0604020202020204" pitchFamily="34" charset="0"/>
              <a:buChar char="•"/>
            </a:pPr>
            <a:r>
              <a:rPr lang="en-US" sz="1400" dirty="0">
                <a:hlinkClick r:id="rId4"/>
              </a:rPr>
              <a:t>Emergency Preparedness Strategies</a:t>
            </a:r>
            <a:endParaRPr lang="en-US" sz="1400" dirty="0"/>
          </a:p>
          <a:p>
            <a:pPr marL="285750" lvl="0" indent="-285750">
              <a:buFont typeface="Arial" panose="020B0604020202020204" pitchFamily="34" charset="0"/>
              <a:buChar char="•"/>
            </a:pPr>
            <a:r>
              <a:rPr lang="en-US" sz="1400" dirty="0">
                <a:hlinkClick r:id="rId5"/>
              </a:rPr>
              <a:t>Guidance for Infection Control and Prevention of Coronavirus Disease 2019 (COVID-19) in nursing homes</a:t>
            </a:r>
            <a:endParaRPr lang="en-US" sz="1400" dirty="0"/>
          </a:p>
          <a:p>
            <a:pPr marL="285750" lvl="0" indent="-285750">
              <a:buFont typeface="Arial" panose="020B0604020202020204" pitchFamily="34" charset="0"/>
              <a:buChar char="•"/>
            </a:pPr>
            <a:r>
              <a:rPr lang="en-US" sz="1400" dirty="0">
                <a:hlinkClick r:id="rId6"/>
              </a:rPr>
              <a:t>Guidance for Infection Control and Prevention Concerning Coronavirus Disease (COVID-19): FAQs and Considerations for Patient Triage, Placement and Hospital Discharge</a:t>
            </a:r>
            <a:endParaRPr lang="en-US" sz="1400" dirty="0"/>
          </a:p>
          <a:p>
            <a:pPr marL="285750" lvl="0" indent="-285750">
              <a:buFont typeface="Arial" panose="020B0604020202020204" pitchFamily="34" charset="0"/>
              <a:buChar char="•"/>
            </a:pPr>
            <a:r>
              <a:rPr lang="en-US" sz="1400" dirty="0">
                <a:hlinkClick r:id="rId7"/>
              </a:rPr>
              <a:t>Bulletin on Suspension of Survey Activities</a:t>
            </a:r>
            <a:endParaRPr lang="en-US" sz="1400" dirty="0"/>
          </a:p>
          <a:p>
            <a:pPr marL="285750" lvl="0" indent="-285750">
              <a:buFont typeface="Arial" panose="020B0604020202020204" pitchFamily="34" charset="0"/>
              <a:buChar char="•"/>
            </a:pPr>
            <a:r>
              <a:rPr lang="en-US" sz="1400" dirty="0">
                <a:hlinkClick r:id="rId8"/>
              </a:rPr>
              <a:t>FAQs for healthcare providers regarding Medicare payment for testing and other COVID-19 services</a:t>
            </a:r>
            <a:endParaRPr lang="en-US" sz="1400" dirty="0"/>
          </a:p>
          <a:p>
            <a:pPr marL="285750" lvl="0" indent="-285750">
              <a:buFont typeface="Arial" panose="020B0604020202020204" pitchFamily="34" charset="0"/>
              <a:buChar char="•"/>
            </a:pPr>
            <a:r>
              <a:rPr lang="en-US" sz="1400" dirty="0">
                <a:hlinkClick r:id="rId9"/>
              </a:rPr>
              <a:t>Fact Sheet: </a:t>
            </a:r>
            <a:r>
              <a:rPr lang="en-US" sz="1400" dirty="0">
                <a:hlinkClick r:id="rId10"/>
              </a:rPr>
              <a:t>Medicare Coverage and Payment Related to COVID-19</a:t>
            </a:r>
            <a:endParaRPr lang="en-US" sz="1400" dirty="0"/>
          </a:p>
          <a:p>
            <a:pPr marL="285750" lvl="0" indent="-285750">
              <a:buFont typeface="Arial" panose="020B0604020202020204" pitchFamily="34" charset="0"/>
              <a:buChar char="•"/>
            </a:pPr>
            <a:r>
              <a:rPr lang="en-US" sz="1400" dirty="0">
                <a:hlinkClick r:id="rId11"/>
              </a:rPr>
              <a:t>Fact Sheet: </a:t>
            </a:r>
            <a:r>
              <a:rPr lang="en-US" sz="1400" dirty="0">
                <a:hlinkClick r:id="rId12"/>
              </a:rPr>
              <a:t>Medicaid and CHIP Coverage and Payment Related to COViD-19 </a:t>
            </a:r>
            <a:endParaRPr lang="en-US" sz="1400" dirty="0"/>
          </a:p>
          <a:p>
            <a:pPr marL="285750" lvl="0" indent="-285750">
              <a:buFont typeface="Arial" panose="020B0604020202020204" pitchFamily="34" charset="0"/>
              <a:buChar char="•"/>
            </a:pPr>
            <a:r>
              <a:rPr lang="en-US" sz="1400" dirty="0">
                <a:hlinkClick r:id="rId13"/>
              </a:rPr>
              <a:t>Appendix K preprint for 1915(c) Waiver Emergency Preparedness and Response</a:t>
            </a:r>
            <a:endParaRPr lang="en-US" dirty="0"/>
          </a:p>
          <a:p>
            <a:endParaRPr lang="en-US" sz="1600" b="1" dirty="0"/>
          </a:p>
          <a:p>
            <a:r>
              <a:rPr lang="en-US" sz="1600" b="1" dirty="0"/>
              <a:t>Department of Labor</a:t>
            </a:r>
            <a:endParaRPr lang="en-US" sz="1600" dirty="0"/>
          </a:p>
          <a:p>
            <a:pPr marL="285750" lvl="0" indent="-285750">
              <a:buFont typeface="Arial" panose="020B0604020202020204" pitchFamily="34" charset="0"/>
              <a:buChar char="•"/>
            </a:pPr>
            <a:r>
              <a:rPr lang="en-US" sz="1400" dirty="0">
                <a:hlinkClick r:id="rId14"/>
              </a:rPr>
              <a:t>COVID-19 Information for workers and employers</a:t>
            </a:r>
            <a:endParaRPr lang="en-US" sz="1400" dirty="0"/>
          </a:p>
          <a:p>
            <a:pPr marL="285750" lvl="0" indent="-285750">
              <a:buFont typeface="Arial" panose="020B0604020202020204" pitchFamily="34" charset="0"/>
              <a:buChar char="•"/>
            </a:pPr>
            <a:r>
              <a:rPr lang="en-US" sz="1400" dirty="0">
                <a:hlinkClick r:id="rId15"/>
              </a:rPr>
              <a:t>Specified guidance for healthcare workers and employers</a:t>
            </a:r>
            <a:endParaRPr lang="en-US" dirty="0"/>
          </a:p>
        </p:txBody>
      </p:sp>
      <p:pic>
        <p:nvPicPr>
          <p:cNvPr id="8" name="Picture 7">
            <a:extLst>
              <a:ext uri="{FF2B5EF4-FFF2-40B4-BE49-F238E27FC236}">
                <a16:creationId xmlns:a16="http://schemas.microsoft.com/office/drawing/2014/main" id="{67729E14-841C-4E1D-ABA7-E14F56D214B0}"/>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209232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CA92-3EAD-4F61-AB0C-B98B40DAAC25}"/>
              </a:ext>
            </a:extLst>
          </p:cNvPr>
          <p:cNvSpPr>
            <a:spLocks noGrp="1"/>
          </p:cNvSpPr>
          <p:nvPr>
            <p:ph type="ctrTitle"/>
          </p:nvPr>
        </p:nvSpPr>
        <p:spPr>
          <a:xfrm>
            <a:off x="1502797" y="173735"/>
            <a:ext cx="6865792" cy="844031"/>
          </a:xfrm>
        </p:spPr>
        <p:txBody>
          <a:bodyPr/>
          <a:lstStyle/>
          <a:p>
            <a:r>
              <a:rPr lang="en-US" dirty="0"/>
              <a:t>Federal Guidance</a:t>
            </a:r>
          </a:p>
        </p:txBody>
      </p:sp>
      <p:sp>
        <p:nvSpPr>
          <p:cNvPr id="4" name="Text Placeholder 3">
            <a:extLst>
              <a:ext uri="{FF2B5EF4-FFF2-40B4-BE49-F238E27FC236}">
                <a16:creationId xmlns:a16="http://schemas.microsoft.com/office/drawing/2014/main" id="{FDB9884D-F3C3-49C7-BA6D-447A426E6275}"/>
              </a:ext>
            </a:extLst>
          </p:cNvPr>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502D220A-1744-40F8-9D7F-E8D3550FB164}"/>
              </a:ext>
            </a:extLst>
          </p:cNvPr>
          <p:cNvSpPr txBox="1"/>
          <p:nvPr/>
        </p:nvSpPr>
        <p:spPr>
          <a:xfrm>
            <a:off x="167420" y="1478943"/>
            <a:ext cx="4818048" cy="369332"/>
          </a:xfrm>
          <a:prstGeom prst="rect">
            <a:avLst/>
          </a:prstGeom>
          <a:noFill/>
        </p:spPr>
        <p:txBody>
          <a:bodyPr wrap="square" rtlCol="0">
            <a:spAutoFit/>
          </a:bodyPr>
          <a:lstStyle/>
          <a:p>
            <a:r>
              <a:rPr lang="en-US" dirty="0"/>
              <a:t>Federal resources for Coronavirus information:</a:t>
            </a:r>
          </a:p>
        </p:txBody>
      </p:sp>
      <p:sp>
        <p:nvSpPr>
          <p:cNvPr id="7" name="TextBox 6">
            <a:extLst>
              <a:ext uri="{FF2B5EF4-FFF2-40B4-BE49-F238E27FC236}">
                <a16:creationId xmlns:a16="http://schemas.microsoft.com/office/drawing/2014/main" id="{AB092FBF-4006-44BC-85D9-B80152134667}"/>
              </a:ext>
            </a:extLst>
          </p:cNvPr>
          <p:cNvSpPr txBox="1"/>
          <p:nvPr/>
        </p:nvSpPr>
        <p:spPr>
          <a:xfrm>
            <a:off x="167420" y="1948588"/>
            <a:ext cx="8745992" cy="2185214"/>
          </a:xfrm>
          <a:prstGeom prst="rect">
            <a:avLst/>
          </a:prstGeom>
          <a:noFill/>
        </p:spPr>
        <p:txBody>
          <a:bodyPr wrap="square" numCol="1" rtlCol="0">
            <a:spAutoFit/>
          </a:bodyPr>
          <a:lstStyle/>
          <a:p>
            <a:r>
              <a:rPr lang="en-US" sz="1600" b="1" dirty="0"/>
              <a:t>Environmental Protection Agency</a:t>
            </a:r>
            <a:endParaRPr lang="en-US" sz="1600" dirty="0"/>
          </a:p>
          <a:p>
            <a:pPr marL="285750" lvl="0" indent="-285750">
              <a:buFont typeface="Arial" panose="020B0604020202020204" pitchFamily="34" charset="0"/>
              <a:buChar char="•"/>
            </a:pPr>
            <a:r>
              <a:rPr lang="en-US" sz="1400" dirty="0">
                <a:hlinkClick r:id="rId2"/>
              </a:rPr>
              <a:t>List of registered disinfectants for use against COVID-19</a:t>
            </a:r>
            <a:endParaRPr lang="en-US" sz="1400" dirty="0"/>
          </a:p>
          <a:p>
            <a:endParaRPr lang="en-US" sz="1600" b="1" dirty="0"/>
          </a:p>
          <a:p>
            <a:r>
              <a:rPr lang="en-US" sz="1600" b="1" dirty="0"/>
              <a:t>National Resource Center on Nutrition &amp; Aging</a:t>
            </a:r>
            <a:endParaRPr lang="en-US" sz="1600" dirty="0"/>
          </a:p>
          <a:p>
            <a:pPr marL="285750" lvl="0" indent="-285750">
              <a:buFont typeface="Arial" panose="020B0604020202020204" pitchFamily="34" charset="0"/>
              <a:buChar char="•"/>
            </a:pPr>
            <a:r>
              <a:rPr lang="en-US" sz="1400" dirty="0">
                <a:hlinkClick r:id="rId3"/>
              </a:rPr>
              <a:t>Frequently Asked Emergency Management Questions For Aging Services Professionals at the State and Local Levels</a:t>
            </a:r>
            <a:endParaRPr lang="en-US" sz="1400" dirty="0"/>
          </a:p>
          <a:p>
            <a:endParaRPr lang="en-US" sz="1600" b="1" dirty="0"/>
          </a:p>
          <a:p>
            <a:r>
              <a:rPr lang="en-US" sz="1600" b="1" dirty="0"/>
              <a:t>Office of the Assistant Secretary for Preparedness and Response</a:t>
            </a:r>
            <a:endParaRPr lang="en-US" sz="1600" dirty="0"/>
          </a:p>
          <a:p>
            <a:pPr marL="285750" lvl="0" indent="-285750">
              <a:buFont typeface="Arial" panose="020B0604020202020204" pitchFamily="34" charset="0"/>
              <a:buChar char="•"/>
            </a:pPr>
            <a:r>
              <a:rPr lang="en-US" sz="1400" dirty="0">
                <a:hlinkClick r:id="rId4"/>
              </a:rPr>
              <a:t>Capacity Building Tool</a:t>
            </a:r>
            <a:r>
              <a:rPr lang="en-US" sz="1400" dirty="0">
                <a:hlinkClick r:id="rId5"/>
              </a:rPr>
              <a:t>kit for Including Aging and Disability Networks in Emergency Planning</a:t>
            </a:r>
            <a:endParaRPr lang="en-US" sz="1400" dirty="0"/>
          </a:p>
        </p:txBody>
      </p:sp>
      <p:pic>
        <p:nvPicPr>
          <p:cNvPr id="8" name="Picture 7">
            <a:extLst>
              <a:ext uri="{FF2B5EF4-FFF2-40B4-BE49-F238E27FC236}">
                <a16:creationId xmlns:a16="http://schemas.microsoft.com/office/drawing/2014/main" id="{B23D5D6E-59B0-44DF-8BC5-46B80235A470}"/>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177047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ADF38-A69F-4E14-8856-1F0CEE00FEA4}"/>
              </a:ext>
            </a:extLst>
          </p:cNvPr>
          <p:cNvSpPr>
            <a:spLocks noGrp="1"/>
          </p:cNvSpPr>
          <p:nvPr>
            <p:ph type="ctrTitle"/>
          </p:nvPr>
        </p:nvSpPr>
        <p:spPr>
          <a:xfrm>
            <a:off x="1504910" y="242355"/>
            <a:ext cx="7607808" cy="535840"/>
          </a:xfrm>
        </p:spPr>
        <p:txBody>
          <a:bodyPr/>
          <a:lstStyle/>
          <a:p>
            <a:r>
              <a:rPr lang="en-US" dirty="0"/>
              <a:t>Suspension of Survey Activities</a:t>
            </a:r>
          </a:p>
        </p:txBody>
      </p:sp>
      <p:sp>
        <p:nvSpPr>
          <p:cNvPr id="3" name="Text Placeholder 2">
            <a:extLst>
              <a:ext uri="{FF2B5EF4-FFF2-40B4-BE49-F238E27FC236}">
                <a16:creationId xmlns:a16="http://schemas.microsoft.com/office/drawing/2014/main" id="{49A42BB5-BCBD-4D2C-A5D2-58EE37D42793}"/>
              </a:ext>
            </a:extLst>
          </p:cNvPr>
          <p:cNvSpPr>
            <a:spLocks noGrp="1"/>
          </p:cNvSpPr>
          <p:nvPr>
            <p:ph type="body" sz="quarter" idx="10"/>
          </p:nvPr>
        </p:nvSpPr>
        <p:spPr>
          <a:xfrm>
            <a:off x="1504910" y="709615"/>
            <a:ext cx="6863680" cy="535841"/>
          </a:xfrm>
        </p:spPr>
        <p:txBody>
          <a:bodyPr/>
          <a:lstStyle/>
          <a:p>
            <a:pPr algn="l"/>
            <a:r>
              <a:rPr lang="en-US" dirty="0"/>
              <a:t>March 4</a:t>
            </a:r>
            <a:r>
              <a:rPr lang="en-US" baseline="30000" dirty="0"/>
              <a:t>th</a:t>
            </a:r>
            <a:r>
              <a:rPr lang="en-US" dirty="0"/>
              <a:t> Guidance from CMS</a:t>
            </a:r>
          </a:p>
        </p:txBody>
      </p:sp>
      <p:sp>
        <p:nvSpPr>
          <p:cNvPr id="4" name="Text Placeholder 3">
            <a:extLst>
              <a:ext uri="{FF2B5EF4-FFF2-40B4-BE49-F238E27FC236}">
                <a16:creationId xmlns:a16="http://schemas.microsoft.com/office/drawing/2014/main" id="{75BF076E-8FE3-4504-94F7-502CF1D0DD37}"/>
              </a:ext>
            </a:extLst>
          </p:cNvPr>
          <p:cNvSpPr>
            <a:spLocks noGrp="1"/>
          </p:cNvSpPr>
          <p:nvPr>
            <p:ph type="body" sz="quarter" idx="11"/>
          </p:nvPr>
        </p:nvSpPr>
        <p:spPr/>
        <p:txBody>
          <a:bodyPr/>
          <a:lstStyle/>
          <a:p>
            <a:endParaRPr lang="en-US"/>
          </a:p>
        </p:txBody>
      </p:sp>
      <p:sp>
        <p:nvSpPr>
          <p:cNvPr id="5" name="Rectangle 4">
            <a:extLst>
              <a:ext uri="{FF2B5EF4-FFF2-40B4-BE49-F238E27FC236}">
                <a16:creationId xmlns:a16="http://schemas.microsoft.com/office/drawing/2014/main" id="{F21DC71E-1031-49FC-9D71-3D935BE02058}"/>
              </a:ext>
            </a:extLst>
          </p:cNvPr>
          <p:cNvSpPr/>
          <p:nvPr/>
        </p:nvSpPr>
        <p:spPr>
          <a:xfrm>
            <a:off x="259882" y="1585912"/>
            <a:ext cx="8624236" cy="4001095"/>
          </a:xfrm>
          <a:prstGeom prst="rect">
            <a:avLst/>
          </a:prstGeom>
        </p:spPr>
        <p:txBody>
          <a:bodyPr wrap="square">
            <a:spAutoFit/>
          </a:bodyPr>
          <a:lstStyle/>
          <a:p>
            <a:r>
              <a:rPr lang="en-US" dirty="0">
                <a:solidFill>
                  <a:srgbClr val="000000"/>
                </a:solidFill>
                <a:latin typeface="Times New Roman" panose="02020603050405020304" pitchFamily="18" charset="0"/>
              </a:rPr>
              <a:t>Effective immediately, survey activity is limited to the following (in Priority Order): </a:t>
            </a:r>
          </a:p>
          <a:p>
            <a:endParaRPr lang="en-US" sz="50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All immediate jeopardy complaints (cases that represents a situation in which entity noncompliance has placed the health and safety of recipients in its care at risk for serious injury, serious harm, serious impairment or death or harm) and allegations of abuse and neglect;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Complaints alleging infection control concerns, including facilities with potential COVID-19 or other respiratory illnesses;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Statutorily required recertification surveys (Nursing Home, Home Health, Hospice, and ICF/IID facilities);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Any re-visits necessary to resolve current enforcement actions;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Initial certifications;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Surveys of facilities/hospitals that have a history of infection control deficiencies at the immediate jeopardy level in the last three years; </a:t>
            </a:r>
          </a:p>
          <a:p>
            <a:pPr marL="285750" indent="-285750">
              <a:buFont typeface="Arial" panose="020B0604020202020204" pitchFamily="34" charset="0"/>
              <a:buChar char="•"/>
            </a:pPr>
            <a:r>
              <a:rPr lang="en-US" sz="1600" dirty="0">
                <a:solidFill>
                  <a:srgbClr val="000000"/>
                </a:solidFill>
                <a:latin typeface="Times New Roman" panose="02020603050405020304" pitchFamily="18" charset="0"/>
              </a:rPr>
              <a:t>Surveys of facilities/hospitals/dialysis centers that have a history of infection control deficiencies at lower levels than immediate jeopardy. </a:t>
            </a:r>
          </a:p>
          <a:p>
            <a:endParaRPr lang="en-US" sz="50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hlinkClick r:id="rId2"/>
              </a:rPr>
              <a:t>https://www.cms.gov/files/document/covid19survey-activity-suspension-faqs.pdf</a:t>
            </a:r>
            <a:endParaRPr lang="en-US" dirty="0">
              <a:solidFill>
                <a:srgbClr val="000000"/>
              </a:solidFill>
              <a:latin typeface="Times New Roman" panose="02020603050405020304" pitchFamily="18" charset="0"/>
            </a:endParaRPr>
          </a:p>
        </p:txBody>
      </p:sp>
      <p:pic>
        <p:nvPicPr>
          <p:cNvPr id="6" name="Picture 5">
            <a:extLst>
              <a:ext uri="{FF2B5EF4-FFF2-40B4-BE49-F238E27FC236}">
                <a16:creationId xmlns:a16="http://schemas.microsoft.com/office/drawing/2014/main" id="{13C99520-89F9-48A1-9859-1EE5C59506D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151585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A0BA-D971-49BE-AEAF-C5A17305D225}"/>
              </a:ext>
            </a:extLst>
          </p:cNvPr>
          <p:cNvSpPr>
            <a:spLocks noGrp="1"/>
          </p:cNvSpPr>
          <p:nvPr>
            <p:ph type="ctrTitle"/>
          </p:nvPr>
        </p:nvSpPr>
        <p:spPr>
          <a:xfrm>
            <a:off x="1498923" y="249975"/>
            <a:ext cx="7607808" cy="535840"/>
          </a:xfrm>
        </p:spPr>
        <p:txBody>
          <a:bodyPr/>
          <a:lstStyle/>
          <a:p>
            <a:r>
              <a:rPr lang="en-US" dirty="0"/>
              <a:t>Limiting Visitors</a:t>
            </a:r>
          </a:p>
        </p:txBody>
      </p:sp>
      <p:sp>
        <p:nvSpPr>
          <p:cNvPr id="3" name="Text Placeholder 2">
            <a:extLst>
              <a:ext uri="{FF2B5EF4-FFF2-40B4-BE49-F238E27FC236}">
                <a16:creationId xmlns:a16="http://schemas.microsoft.com/office/drawing/2014/main" id="{E1A26DB7-1EFA-4D39-A9F0-CEBCD782176F}"/>
              </a:ext>
            </a:extLst>
          </p:cNvPr>
          <p:cNvSpPr>
            <a:spLocks noGrp="1"/>
          </p:cNvSpPr>
          <p:nvPr>
            <p:ph type="body" sz="quarter" idx="10"/>
          </p:nvPr>
        </p:nvSpPr>
        <p:spPr>
          <a:xfrm>
            <a:off x="1498923" y="709615"/>
            <a:ext cx="6869667" cy="535841"/>
          </a:xfrm>
        </p:spPr>
        <p:txBody>
          <a:bodyPr/>
          <a:lstStyle/>
          <a:p>
            <a:pPr algn="l"/>
            <a:r>
              <a:rPr lang="en-US" dirty="0"/>
              <a:t>March 9</a:t>
            </a:r>
            <a:r>
              <a:rPr lang="en-US" baseline="30000" dirty="0"/>
              <a:t>th</a:t>
            </a:r>
            <a:r>
              <a:rPr lang="en-US" dirty="0"/>
              <a:t> Updated Guidance </a:t>
            </a:r>
          </a:p>
        </p:txBody>
      </p:sp>
      <p:sp>
        <p:nvSpPr>
          <p:cNvPr id="4" name="Text Placeholder 3">
            <a:extLst>
              <a:ext uri="{FF2B5EF4-FFF2-40B4-BE49-F238E27FC236}">
                <a16:creationId xmlns:a16="http://schemas.microsoft.com/office/drawing/2014/main" id="{E32420C3-601F-49E0-AA1A-7AF740354644}"/>
              </a:ext>
            </a:extLst>
          </p:cNvPr>
          <p:cNvSpPr>
            <a:spLocks noGrp="1"/>
          </p:cNvSpPr>
          <p:nvPr>
            <p:ph type="body" sz="quarter" idx="11"/>
          </p:nvPr>
        </p:nvSpPr>
        <p:spPr/>
        <p:txBody>
          <a:bodyPr/>
          <a:lstStyle/>
          <a:p>
            <a:endParaRPr lang="en-US"/>
          </a:p>
        </p:txBody>
      </p:sp>
      <p:sp>
        <p:nvSpPr>
          <p:cNvPr id="5" name="Rectangle 4">
            <a:extLst>
              <a:ext uri="{FF2B5EF4-FFF2-40B4-BE49-F238E27FC236}">
                <a16:creationId xmlns:a16="http://schemas.microsoft.com/office/drawing/2014/main" id="{43C76091-97C5-4DCA-9F24-52AFCA7A3EA4}"/>
              </a:ext>
            </a:extLst>
          </p:cNvPr>
          <p:cNvSpPr/>
          <p:nvPr/>
        </p:nvSpPr>
        <p:spPr>
          <a:xfrm>
            <a:off x="167420" y="1531620"/>
            <a:ext cx="8618440" cy="4078039"/>
          </a:xfrm>
          <a:prstGeom prst="rect">
            <a:avLst/>
          </a:prstGeom>
        </p:spPr>
        <p:txBody>
          <a:bodyPr wrap="square">
            <a:spAutoFit/>
          </a:bodyPr>
          <a:lstStyle/>
          <a:p>
            <a:r>
              <a:rPr lang="en-US" sz="1600" dirty="0">
                <a:latin typeface="Times New Roman" panose="02020603050405020304" pitchFamily="18" charset="0"/>
              </a:rPr>
              <a:t>Facilities should actively screen and restrict visitation by those who meet the following criteria: </a:t>
            </a:r>
          </a:p>
          <a:p>
            <a:endParaRPr lang="en-US" sz="500" dirty="0">
              <a:latin typeface="Times New Roman" panose="02020603050405020304" pitchFamily="18" charset="0"/>
            </a:endParaRPr>
          </a:p>
          <a:p>
            <a:pPr marL="800100" lvl="1" indent="-342900">
              <a:buFont typeface="+mj-lt"/>
              <a:buAutoNum type="arabicPeriod"/>
            </a:pPr>
            <a:r>
              <a:rPr lang="en-US" sz="1400" dirty="0">
                <a:latin typeface="Times New Roman" panose="02020603050405020304" pitchFamily="18" charset="0"/>
              </a:rPr>
              <a:t>Signs or symptoms of a respiratory infection, such as fever, cough, shortness of breath, or sore throat. </a:t>
            </a:r>
          </a:p>
          <a:p>
            <a:pPr marL="800100" lvl="1" indent="-342900">
              <a:buFont typeface="+mj-lt"/>
              <a:buAutoNum type="arabicPeriod"/>
            </a:pPr>
            <a:r>
              <a:rPr lang="en-US" sz="1400" dirty="0">
                <a:latin typeface="Times New Roman" panose="02020603050405020304" pitchFamily="18" charset="0"/>
              </a:rPr>
              <a:t>In the last 14 days, has had contact with someone with a confirmed diagnosis of COVID-19, or under investigation for COVID-19, or are ill with respiratory illness. </a:t>
            </a:r>
          </a:p>
          <a:p>
            <a:pPr marL="800100" lvl="1" indent="-342900">
              <a:buFont typeface="+mj-lt"/>
              <a:buAutoNum type="arabicPeriod"/>
            </a:pPr>
            <a:r>
              <a:rPr lang="en-US" sz="1400" dirty="0">
                <a:latin typeface="Times New Roman" panose="02020603050405020304" pitchFamily="18" charset="0"/>
              </a:rPr>
              <a:t>International travel within the last 14 days to countries with sustained community transmission. For updated information on affected countries visit: </a:t>
            </a:r>
            <a:r>
              <a:rPr lang="en-US" sz="1400" dirty="0">
                <a:latin typeface="Times New Roman" panose="02020603050405020304" pitchFamily="18" charset="0"/>
                <a:hlinkClick r:id="rId2"/>
              </a:rPr>
              <a:t>https://www.cdc.gov/coronavirus/2019-ncov/travelers/index.html </a:t>
            </a:r>
            <a:r>
              <a:rPr lang="en-US" sz="1400" dirty="0">
                <a:latin typeface="Times New Roman" panose="02020603050405020304" pitchFamily="18" charset="0"/>
              </a:rPr>
              <a:t>.</a:t>
            </a:r>
          </a:p>
          <a:p>
            <a:pPr marL="800100" lvl="1" indent="-342900">
              <a:buFont typeface="+mj-lt"/>
              <a:buAutoNum type="arabicPeriod"/>
            </a:pPr>
            <a:r>
              <a:rPr lang="en-US" sz="1400" dirty="0">
                <a:latin typeface="Times New Roman" panose="02020603050405020304" pitchFamily="18" charset="0"/>
              </a:rPr>
              <a:t>Residing in a community where community-based spread of COVID-19 is occurring.</a:t>
            </a:r>
          </a:p>
          <a:p>
            <a:endParaRPr lang="en-US" sz="1000" dirty="0">
              <a:latin typeface="Times New Roman" panose="02020603050405020304" pitchFamily="18" charset="0"/>
            </a:endParaRPr>
          </a:p>
          <a:p>
            <a:r>
              <a:rPr lang="en-US" sz="1600" dirty="0">
                <a:latin typeface="Times New Roman" panose="02020603050405020304" pitchFamily="18" charset="0"/>
              </a:rPr>
              <a:t>For facilities in counties or counties adjacent to other counties where a COVID-19 case has occurred, CMS recommends </a:t>
            </a:r>
            <a:r>
              <a:rPr lang="en-US" sz="1600" b="1" dirty="0">
                <a:latin typeface="Times New Roman" panose="02020603050405020304" pitchFamily="18" charset="0"/>
              </a:rPr>
              <a:t>limiting</a:t>
            </a:r>
            <a:r>
              <a:rPr lang="en-US" sz="1600" dirty="0">
                <a:latin typeface="Times New Roman" panose="02020603050405020304" pitchFamily="18" charset="0"/>
              </a:rPr>
              <a:t> visitation. </a:t>
            </a:r>
            <a:endParaRPr lang="en-US" sz="1600" dirty="0"/>
          </a:p>
          <a:p>
            <a:r>
              <a:rPr lang="en-US" sz="1400" b="1" i="1" dirty="0"/>
              <a:t>Limiting </a:t>
            </a:r>
            <a:r>
              <a:rPr lang="en-US" sz="1400" i="1" dirty="0"/>
              <a:t>means the individual should not be allowed to come into the facility, except for certain situations, such as end-of-life situations or when a visitor is essential for the resident’s emotional well-being and care. </a:t>
            </a:r>
            <a:endParaRPr lang="en-US" sz="1400" dirty="0"/>
          </a:p>
          <a:p>
            <a:endParaRPr lang="en-US" sz="1000" dirty="0"/>
          </a:p>
          <a:p>
            <a:r>
              <a:rPr lang="en-US" sz="1600" dirty="0"/>
              <a:t>For all other facilities not in those counties referenced above, CMS recommends </a:t>
            </a:r>
            <a:r>
              <a:rPr lang="en-US" sz="1600" b="1" dirty="0"/>
              <a:t>discouraging </a:t>
            </a:r>
            <a:r>
              <a:rPr lang="en-US" sz="1600" dirty="0"/>
              <a:t>visitation. </a:t>
            </a:r>
            <a:r>
              <a:rPr lang="en-US" sz="1400" b="1" i="1" dirty="0"/>
              <a:t>Discouraging </a:t>
            </a:r>
            <a:r>
              <a:rPr lang="en-US" sz="1400" i="1" dirty="0"/>
              <a:t>means that the facility allows normal visitation practices (except for those individuals meeting the restricted criteria), however the facility advises individuals to defer visitation until further notice (through signage, calls, etc.). </a:t>
            </a:r>
            <a:endParaRPr lang="en-US" dirty="0"/>
          </a:p>
        </p:txBody>
      </p:sp>
      <p:pic>
        <p:nvPicPr>
          <p:cNvPr id="6" name="Picture 5">
            <a:extLst>
              <a:ext uri="{FF2B5EF4-FFF2-40B4-BE49-F238E27FC236}">
                <a16:creationId xmlns:a16="http://schemas.microsoft.com/office/drawing/2014/main" id="{F6386A16-26EF-4DCC-9086-F5B9386EAEB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67420" y="304177"/>
            <a:ext cx="1215981" cy="607626"/>
          </a:xfrm>
          <a:prstGeom prst="rect">
            <a:avLst/>
          </a:prstGeom>
        </p:spPr>
      </p:pic>
    </p:spTree>
    <p:extLst>
      <p:ext uri="{BB962C8B-B14F-4D97-AF65-F5344CB8AC3E}">
        <p14:creationId xmlns:p14="http://schemas.microsoft.com/office/powerpoint/2010/main" val="3144809802"/>
      </p:ext>
    </p:extLst>
  </p:cSld>
  <p:clrMapOvr>
    <a:masterClrMapping/>
  </p:clrMapOvr>
</p:sld>
</file>

<file path=ppt/theme/theme1.xml><?xml version="1.0" encoding="utf-8"?>
<a:theme xmlns:a="http://schemas.openxmlformats.org/drawingml/2006/main" name="DCF General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CF PPT Template">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1285</TotalTime>
  <Words>849</Words>
  <Application>Microsoft Office PowerPoint</Application>
  <PresentationFormat>On-screen Show (4:3)</PresentationFormat>
  <Paragraphs>114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Bahnschrift</vt:lpstr>
      <vt:lpstr>Calibri</vt:lpstr>
      <vt:lpstr>Times New Roman</vt:lpstr>
      <vt:lpstr>DCF General Theme</vt:lpstr>
      <vt:lpstr>Information on COVID-19</vt:lpstr>
      <vt:lpstr>Information on COVID-19</vt:lpstr>
      <vt:lpstr>KDHE Guidance</vt:lpstr>
      <vt:lpstr>Federal Guidance</vt:lpstr>
      <vt:lpstr>Federal Guidance</vt:lpstr>
      <vt:lpstr>Federal Guidance</vt:lpstr>
      <vt:lpstr>Federal Guidance</vt:lpstr>
      <vt:lpstr>Suspension of Survey Activities</vt:lpstr>
      <vt:lpstr>Limiting Visitors</vt:lpstr>
      <vt:lpstr>Limiting Visitors</vt:lpstr>
      <vt:lpstr>Where would I report a suspected case of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Werther</dc:creator>
  <cp:lastModifiedBy>Kelly Werther [DCF]</cp:lastModifiedBy>
  <cp:revision>92</cp:revision>
  <dcterms:created xsi:type="dcterms:W3CDTF">2019-05-16T14:11:40Z</dcterms:created>
  <dcterms:modified xsi:type="dcterms:W3CDTF">2020-03-12T21:01:42Z</dcterms:modified>
</cp:coreProperties>
</file>